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Muli" panose="020B0604020202020204" charset="0"/>
      <p:regular r:id="rId29"/>
    </p:embeddedFont>
    <p:embeddedFont>
      <p:font typeface="Muli Bold" panose="020B0604020202020204" charset="0"/>
      <p:regular r:id="rId30"/>
    </p:embeddedFont>
    <p:embeddedFont>
      <p:font typeface="Muli Bold Italics" panose="020B0604020202020204" charset="0"/>
      <p:regular r:id="rId31"/>
    </p:embeddedFont>
    <p:embeddedFont>
      <p:font typeface="Muli Italics" panose="020B0604020202020204" charset="0"/>
      <p:regular r:id="rId32"/>
    </p:embeddedFont>
    <p:embeddedFont>
      <p:font typeface="Muli Semi-Bold" panose="020B0604020202020204" charset="0"/>
      <p:regular r:id="rId33"/>
    </p:embeddedFont>
    <p:embeddedFont>
      <p:font typeface="Muli Ultra-Bold Italic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DE633-0BE6-4E01-8FC0-77503F5F05EB}" type="datetimeFigureOut">
              <a:rPr lang="vi-VN" smtClean="0"/>
              <a:t>20/03/2025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1E877-1199-467C-8F55-EF89F314950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3749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1E877-1199-467C-8F55-EF89F314950A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220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12" Type="http://schemas.openxmlformats.org/officeDocument/2006/relationships/image" Target="../media/image53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28.sv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F2A47D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1498256" y="1874328"/>
            <a:ext cx="8667207" cy="375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i="1" spc="-50" dirty="0">
                <a:solidFill>
                  <a:srgbClr val="FFFDF5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Topic:</a:t>
            </a:r>
            <a:r>
              <a:rPr lang="en-US" sz="5000" b="1" i="1" spc="-50" dirty="0">
                <a:solidFill>
                  <a:srgbClr val="E2A261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 </a:t>
            </a:r>
          </a:p>
          <a:p>
            <a:pPr algn="l">
              <a:lnSpc>
                <a:spcPts val="8064"/>
              </a:lnSpc>
            </a:pPr>
            <a:r>
              <a:rPr lang="en-US" sz="7829" b="1" i="1" spc="-78" dirty="0">
                <a:solidFill>
                  <a:srgbClr val="E2A261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Analysis of Revenue Decline in Business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3243694"/>
            <a:chOff x="0" y="0"/>
            <a:chExt cx="6964336" cy="13160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247515"/>
            </a:xfrm>
            <a:custGeom>
              <a:avLst/>
              <a:gdLst/>
              <a:ahLst/>
              <a:cxnLst/>
              <a:rect l="l" t="t" r="r" b="b"/>
              <a:pathLst>
                <a:path w="6897026" h="1247515">
                  <a:moveTo>
                    <a:pt x="43180" y="1247515"/>
                  </a:moveTo>
                  <a:lnTo>
                    <a:pt x="6853846" y="1247515"/>
                  </a:lnTo>
                  <a:cubicBezTo>
                    <a:pt x="6877976" y="1247515"/>
                    <a:pt x="6897026" y="1228465"/>
                    <a:pt x="6897026" y="12043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204335"/>
                  </a:lnTo>
                  <a:cubicBezTo>
                    <a:pt x="0" y="1228465"/>
                    <a:pt x="19050" y="1247515"/>
                    <a:pt x="43180" y="124751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316095"/>
            </a:xfrm>
            <a:custGeom>
              <a:avLst/>
              <a:gdLst/>
              <a:ahLst/>
              <a:cxnLst/>
              <a:rect l="l" t="t" r="r" b="b"/>
              <a:pathLst>
                <a:path w="6964336" h="13160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217035"/>
                  </a:lnTo>
                  <a:cubicBezTo>
                    <a:pt x="0" y="1243705"/>
                    <a:pt x="17780" y="1265295"/>
                    <a:pt x="43180" y="1271645"/>
                  </a:cubicBezTo>
                  <a:cubicBezTo>
                    <a:pt x="48260" y="1297045"/>
                    <a:pt x="71120" y="1316095"/>
                    <a:pt x="97790" y="1316095"/>
                  </a:cubicBezTo>
                  <a:lnTo>
                    <a:pt x="6908457" y="1316095"/>
                  </a:lnTo>
                  <a:cubicBezTo>
                    <a:pt x="6938936" y="1316095"/>
                    <a:pt x="6964336" y="1290695"/>
                    <a:pt x="6964336" y="12602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2170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217035"/>
                  </a:lnTo>
                  <a:cubicBezTo>
                    <a:pt x="6909726" y="1241165"/>
                    <a:pt x="6890676" y="1260215"/>
                    <a:pt x="6866546" y="1260215"/>
                  </a:cubicBezTo>
                  <a:lnTo>
                    <a:pt x="55880" y="1260215"/>
                  </a:lnTo>
                  <a:cubicBezTo>
                    <a:pt x="31750" y="1260215"/>
                    <a:pt x="12700" y="1241165"/>
                    <a:pt x="12700" y="121703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3924200"/>
            <a:ext cx="17164548" cy="6097762"/>
            <a:chOff x="0" y="0"/>
            <a:chExt cx="6964336" cy="2474103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405523"/>
            </a:xfrm>
            <a:custGeom>
              <a:avLst/>
              <a:gdLst/>
              <a:ahLst/>
              <a:cxnLst/>
              <a:rect l="l" t="t" r="r" b="b"/>
              <a:pathLst>
                <a:path w="6897026" h="2405523">
                  <a:moveTo>
                    <a:pt x="43180" y="2405523"/>
                  </a:moveTo>
                  <a:lnTo>
                    <a:pt x="6853846" y="2405523"/>
                  </a:lnTo>
                  <a:cubicBezTo>
                    <a:pt x="6877976" y="2405523"/>
                    <a:pt x="6897026" y="2386473"/>
                    <a:pt x="6897026" y="2362343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362343"/>
                  </a:lnTo>
                  <a:cubicBezTo>
                    <a:pt x="0" y="2386473"/>
                    <a:pt x="19050" y="2405523"/>
                    <a:pt x="43180" y="2405523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74103"/>
            </a:xfrm>
            <a:custGeom>
              <a:avLst/>
              <a:gdLst/>
              <a:ahLst/>
              <a:cxnLst/>
              <a:rect l="l" t="t" r="r" b="b"/>
              <a:pathLst>
                <a:path w="6964336" h="2474103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75043"/>
                  </a:lnTo>
                  <a:cubicBezTo>
                    <a:pt x="0" y="2401713"/>
                    <a:pt x="17780" y="2423303"/>
                    <a:pt x="43180" y="2429653"/>
                  </a:cubicBezTo>
                  <a:cubicBezTo>
                    <a:pt x="48260" y="2455053"/>
                    <a:pt x="71120" y="2474103"/>
                    <a:pt x="97790" y="2474103"/>
                  </a:cubicBezTo>
                  <a:lnTo>
                    <a:pt x="6908457" y="2474103"/>
                  </a:lnTo>
                  <a:cubicBezTo>
                    <a:pt x="6938936" y="2474103"/>
                    <a:pt x="6964336" y="2448703"/>
                    <a:pt x="6964336" y="2418223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75043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75043"/>
                  </a:lnTo>
                  <a:cubicBezTo>
                    <a:pt x="6909726" y="2399173"/>
                    <a:pt x="6890676" y="2418223"/>
                    <a:pt x="6866546" y="2418223"/>
                  </a:cubicBezTo>
                  <a:lnTo>
                    <a:pt x="55880" y="2418223"/>
                  </a:lnTo>
                  <a:cubicBezTo>
                    <a:pt x="31750" y="2418223"/>
                    <a:pt x="12700" y="2399173"/>
                    <a:pt x="12700" y="2375043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9096" y="716325"/>
            <a:ext cx="14544892" cy="18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49"/>
              </a:lnSpc>
            </a:pPr>
            <a:r>
              <a:rPr lang="en-US" sz="10964" i="1" spc="-109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8B6FF"/>
                </a:solidFill>
                <a:latin typeface="Muli Italics"/>
                <a:ea typeface="Muli Italics"/>
                <a:cs typeface="Muli Italics"/>
                <a:sym typeface="Muli Italics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9708" y="4618652"/>
            <a:ext cx="7847617" cy="2338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Key finding: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Revenue and profit declined, not part of a company strategy.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Drop due to fewer orders, despite higher order value.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Lower return rate suggests higher customer satisfaction.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Sharp dip in Q1 2008, then recovery.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Decline across all products, not product-specific.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Revenue fell in North America &amp; Europe, but grew in Asia.</a:t>
            </a:r>
          </a:p>
          <a:p>
            <a:pPr algn="l">
              <a:lnSpc>
                <a:spcPts val="2380"/>
              </a:lnSpc>
            </a:pPr>
            <a:endParaRPr lang="en-US" sz="1700" spc="85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53145" y="4766318"/>
            <a:ext cx="6889298" cy="20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Conclude:</a:t>
            </a:r>
          </a:p>
          <a:p>
            <a:pPr marL="367523" lvl="1" indent="-183761" algn="l">
              <a:lnSpc>
                <a:spcPts val="2383"/>
              </a:lnSpc>
              <a:buFont typeface="Arial"/>
              <a:buChar char="•"/>
            </a:pPr>
            <a:r>
              <a:rPr lang="en-US" sz="1702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Cause: The 2008-2009 financial crisis, starting in the U.S., was spreading globally.</a:t>
            </a:r>
          </a:p>
          <a:p>
            <a:pPr marL="367523" lvl="1" indent="-183761" algn="l">
              <a:lnSpc>
                <a:spcPts val="2383"/>
              </a:lnSpc>
              <a:buFont typeface="Arial"/>
              <a:buChar char="•"/>
            </a:pPr>
            <a:r>
              <a:rPr lang="en-US" sz="1702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Asia remained strong, possibly due to delayed impact or effective strategies.</a:t>
            </a:r>
          </a:p>
          <a:p>
            <a:pPr marL="367523" lvl="1" indent="-183761" algn="l">
              <a:lnSpc>
                <a:spcPts val="2383"/>
              </a:lnSpc>
              <a:buFont typeface="Arial"/>
              <a:buChar char="•"/>
            </a:pPr>
            <a:r>
              <a:rPr lang="en-US" sz="1702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Next step: Analyze regional differences for deeper insights.</a:t>
            </a:r>
          </a:p>
          <a:p>
            <a:pPr algn="l">
              <a:lnSpc>
                <a:spcPts val="2383"/>
              </a:lnSpc>
            </a:pPr>
            <a:endParaRPr lang="en-US" sz="1702" spc="85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73516" y="2523808"/>
            <a:ext cx="7740968" cy="60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  <a:spcBef>
                <a:spcPct val="0"/>
              </a:spcBef>
            </a:pPr>
            <a:r>
              <a:rPr lang="en-US" sz="3563" b="1" i="1" spc="-35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What caused the decline in revenue?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54423" y="7463709"/>
            <a:ext cx="10929065" cy="20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Proposed Solutions:</a:t>
            </a:r>
          </a:p>
          <a:p>
            <a:pPr marL="367523" lvl="1" indent="-183761" algn="l">
              <a:lnSpc>
                <a:spcPts val="2383"/>
              </a:lnSpc>
              <a:buFont typeface="Arial"/>
              <a:buChar char="•"/>
            </a:pPr>
            <a:r>
              <a:rPr lang="en-US" sz="1702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Focus on Asia &amp; Online Channels</a:t>
            </a:r>
          </a:p>
          <a:p>
            <a:pPr marL="367523" lvl="1" indent="-183761" algn="l">
              <a:lnSpc>
                <a:spcPts val="2383"/>
              </a:lnSpc>
              <a:buFont typeface="Arial"/>
              <a:buChar char="•"/>
            </a:pPr>
            <a:r>
              <a:rPr lang="en-US" sz="1702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Expand into Emerging Markets – Diversify to reduce dependence on North America &amp; Europe.</a:t>
            </a:r>
          </a:p>
          <a:p>
            <a:pPr marL="367523" lvl="1" indent="-183761" algn="l">
              <a:lnSpc>
                <a:spcPts val="2383"/>
              </a:lnSpc>
              <a:buFont typeface="Arial"/>
              <a:buChar char="•"/>
            </a:pPr>
            <a:r>
              <a:rPr lang="en-US" sz="1702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Enhance Customer Retention – Maintain high satisfaction and reduce churn.</a:t>
            </a:r>
          </a:p>
          <a:p>
            <a:pPr marL="367523" lvl="1" indent="-183761" algn="l">
              <a:lnSpc>
                <a:spcPts val="2383"/>
              </a:lnSpc>
              <a:buFont typeface="Arial"/>
              <a:buChar char="•"/>
            </a:pPr>
            <a:r>
              <a:rPr lang="en-US" sz="1702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Adapt Pricing &amp; Promotions – Offer competitive pricing to counter declining order volume.</a:t>
            </a:r>
          </a:p>
          <a:p>
            <a:pPr marL="367523" lvl="1" indent="-183761" algn="l">
              <a:lnSpc>
                <a:spcPts val="2383"/>
              </a:lnSpc>
              <a:buFont typeface="Arial"/>
              <a:buChar char="•"/>
            </a:pPr>
            <a:r>
              <a:rPr lang="en-US" sz="1702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Strengthen Crisis Preparedness – Develop risk management strategies for economic downturns.</a:t>
            </a:r>
          </a:p>
          <a:p>
            <a:pPr algn="l">
              <a:lnSpc>
                <a:spcPts val="2383"/>
              </a:lnSpc>
            </a:pPr>
            <a:endParaRPr lang="en-US" sz="1702" spc="85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3243694"/>
            <a:chOff x="0" y="0"/>
            <a:chExt cx="6964336" cy="13160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247515"/>
            </a:xfrm>
            <a:custGeom>
              <a:avLst/>
              <a:gdLst/>
              <a:ahLst/>
              <a:cxnLst/>
              <a:rect l="l" t="t" r="r" b="b"/>
              <a:pathLst>
                <a:path w="6897026" h="1247515">
                  <a:moveTo>
                    <a:pt x="43180" y="1247515"/>
                  </a:moveTo>
                  <a:lnTo>
                    <a:pt x="6853846" y="1247515"/>
                  </a:lnTo>
                  <a:cubicBezTo>
                    <a:pt x="6877976" y="1247515"/>
                    <a:pt x="6897026" y="1228465"/>
                    <a:pt x="6897026" y="12043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204335"/>
                  </a:lnTo>
                  <a:cubicBezTo>
                    <a:pt x="0" y="1228465"/>
                    <a:pt x="19050" y="1247515"/>
                    <a:pt x="43180" y="124751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316095"/>
            </a:xfrm>
            <a:custGeom>
              <a:avLst/>
              <a:gdLst/>
              <a:ahLst/>
              <a:cxnLst/>
              <a:rect l="l" t="t" r="r" b="b"/>
              <a:pathLst>
                <a:path w="6964336" h="13160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217035"/>
                  </a:lnTo>
                  <a:cubicBezTo>
                    <a:pt x="0" y="1243705"/>
                    <a:pt x="17780" y="1265295"/>
                    <a:pt x="43180" y="1271645"/>
                  </a:cubicBezTo>
                  <a:cubicBezTo>
                    <a:pt x="48260" y="1297045"/>
                    <a:pt x="71120" y="1316095"/>
                    <a:pt x="97790" y="1316095"/>
                  </a:cubicBezTo>
                  <a:lnTo>
                    <a:pt x="6908457" y="1316095"/>
                  </a:lnTo>
                  <a:cubicBezTo>
                    <a:pt x="6938936" y="1316095"/>
                    <a:pt x="6964336" y="1290695"/>
                    <a:pt x="6964336" y="12602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2170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217035"/>
                  </a:lnTo>
                  <a:cubicBezTo>
                    <a:pt x="6909726" y="1241165"/>
                    <a:pt x="6890676" y="1260215"/>
                    <a:pt x="6866546" y="1260215"/>
                  </a:cubicBezTo>
                  <a:lnTo>
                    <a:pt x="55880" y="1260215"/>
                  </a:lnTo>
                  <a:cubicBezTo>
                    <a:pt x="31750" y="1260215"/>
                    <a:pt x="12700" y="1241165"/>
                    <a:pt x="12700" y="121703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4386598"/>
            <a:ext cx="17164548" cy="5342627"/>
            <a:chOff x="0" y="0"/>
            <a:chExt cx="6964336" cy="216771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099135"/>
            </a:xfrm>
            <a:custGeom>
              <a:avLst/>
              <a:gdLst/>
              <a:ahLst/>
              <a:cxnLst/>
              <a:rect l="l" t="t" r="r" b="b"/>
              <a:pathLst>
                <a:path w="6897026" h="2099135">
                  <a:moveTo>
                    <a:pt x="43180" y="2099135"/>
                  </a:moveTo>
                  <a:lnTo>
                    <a:pt x="6853846" y="2099135"/>
                  </a:lnTo>
                  <a:cubicBezTo>
                    <a:pt x="6877976" y="2099135"/>
                    <a:pt x="6897026" y="2080085"/>
                    <a:pt x="6897026" y="205595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055955"/>
                  </a:lnTo>
                  <a:cubicBezTo>
                    <a:pt x="0" y="2080085"/>
                    <a:pt x="19050" y="2099135"/>
                    <a:pt x="43180" y="209913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167715"/>
            </a:xfrm>
            <a:custGeom>
              <a:avLst/>
              <a:gdLst/>
              <a:ahLst/>
              <a:cxnLst/>
              <a:rect l="l" t="t" r="r" b="b"/>
              <a:pathLst>
                <a:path w="6964336" h="216771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068655"/>
                  </a:lnTo>
                  <a:cubicBezTo>
                    <a:pt x="0" y="2095325"/>
                    <a:pt x="17780" y="2116915"/>
                    <a:pt x="43180" y="2123265"/>
                  </a:cubicBezTo>
                  <a:cubicBezTo>
                    <a:pt x="48260" y="2148665"/>
                    <a:pt x="71120" y="2167715"/>
                    <a:pt x="97790" y="2167715"/>
                  </a:cubicBezTo>
                  <a:lnTo>
                    <a:pt x="6908457" y="2167715"/>
                  </a:lnTo>
                  <a:cubicBezTo>
                    <a:pt x="6938936" y="2167715"/>
                    <a:pt x="6964336" y="2142315"/>
                    <a:pt x="6964336" y="211183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06865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068655"/>
                  </a:lnTo>
                  <a:cubicBezTo>
                    <a:pt x="6909726" y="2092785"/>
                    <a:pt x="6890676" y="2111835"/>
                    <a:pt x="6866546" y="2111835"/>
                  </a:cubicBezTo>
                  <a:lnTo>
                    <a:pt x="55880" y="2111835"/>
                  </a:lnTo>
                  <a:cubicBezTo>
                    <a:pt x="31750" y="2111835"/>
                    <a:pt x="12700" y="2092785"/>
                    <a:pt x="12700" y="206865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9810604" y="4714030"/>
            <a:ext cx="7264243" cy="4687763"/>
          </a:xfrm>
          <a:custGeom>
            <a:avLst/>
            <a:gdLst/>
            <a:ahLst/>
            <a:cxnLst/>
            <a:rect l="l" t="t" r="r" b="b"/>
            <a:pathLst>
              <a:path w="7264243" h="4687763">
                <a:moveTo>
                  <a:pt x="0" y="0"/>
                </a:moveTo>
                <a:lnTo>
                  <a:pt x="7264243" y="0"/>
                </a:lnTo>
                <a:lnTo>
                  <a:pt x="7264243" y="4687763"/>
                </a:lnTo>
                <a:lnTo>
                  <a:pt x="0" y="468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1871554" y="1272525"/>
            <a:ext cx="14544892" cy="18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49"/>
              </a:lnSpc>
            </a:pPr>
            <a:r>
              <a:rPr lang="en-US" sz="10964" b="1" i="1" spc="-109">
                <a:solidFill>
                  <a:srgbClr val="5271FF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discussion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554" y="5813983"/>
            <a:ext cx="6848940" cy="172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5"/>
              </a:lnSpc>
            </a:pPr>
            <a:r>
              <a:rPr lang="en-US" sz="3289" b="1" spc="164">
                <a:solidFill>
                  <a:srgbClr val="31373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Why did Asia increase by 41M while Europe and America decreased by more than 220M?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9253185" cy="9102254"/>
            <a:chOff x="0" y="0"/>
            <a:chExt cx="3754383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687073" cy="3624565"/>
            </a:xfrm>
            <a:custGeom>
              <a:avLst/>
              <a:gdLst/>
              <a:ahLst/>
              <a:cxnLst/>
              <a:rect l="l" t="t" r="r" b="b"/>
              <a:pathLst>
                <a:path w="3687073" h="3624565">
                  <a:moveTo>
                    <a:pt x="43180" y="3624565"/>
                  </a:moveTo>
                  <a:lnTo>
                    <a:pt x="3643893" y="3624565"/>
                  </a:lnTo>
                  <a:cubicBezTo>
                    <a:pt x="3668023" y="3624565"/>
                    <a:pt x="3687073" y="3605515"/>
                    <a:pt x="3687073" y="3581385"/>
                  </a:cubicBezTo>
                  <a:lnTo>
                    <a:pt x="3687073" y="43180"/>
                  </a:lnTo>
                  <a:cubicBezTo>
                    <a:pt x="3687073" y="19050"/>
                    <a:pt x="3668023" y="0"/>
                    <a:pt x="3643893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7F1E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754383" cy="3693145"/>
            </a:xfrm>
            <a:custGeom>
              <a:avLst/>
              <a:gdLst/>
              <a:ahLst/>
              <a:cxnLst/>
              <a:rect l="l" t="t" r="r" b="b"/>
              <a:pathLst>
                <a:path w="3754383" h="3693145">
                  <a:moveTo>
                    <a:pt x="3711203" y="44450"/>
                  </a:moveTo>
                  <a:cubicBezTo>
                    <a:pt x="3706123" y="19050"/>
                    <a:pt x="3683263" y="0"/>
                    <a:pt x="3656593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3698503" y="3693145"/>
                  </a:lnTo>
                  <a:cubicBezTo>
                    <a:pt x="3728983" y="3693145"/>
                    <a:pt x="3754383" y="3667745"/>
                    <a:pt x="3754383" y="3637265"/>
                  </a:cubicBezTo>
                  <a:lnTo>
                    <a:pt x="3754383" y="99060"/>
                  </a:lnTo>
                  <a:cubicBezTo>
                    <a:pt x="3754383" y="72390"/>
                    <a:pt x="3736603" y="50800"/>
                    <a:pt x="3711203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656593" y="12700"/>
                  </a:lnTo>
                  <a:cubicBezTo>
                    <a:pt x="3680723" y="12700"/>
                    <a:pt x="3699773" y="31750"/>
                    <a:pt x="3699773" y="55880"/>
                  </a:cubicBezTo>
                  <a:lnTo>
                    <a:pt x="3699773" y="3594085"/>
                  </a:lnTo>
                  <a:cubicBezTo>
                    <a:pt x="3699773" y="3618215"/>
                    <a:pt x="3680723" y="3637265"/>
                    <a:pt x="3656593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6183" y="592373"/>
            <a:ext cx="7454100" cy="9102254"/>
            <a:chOff x="0" y="0"/>
            <a:chExt cx="3024423" cy="369314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2957113" cy="3624565"/>
            </a:xfrm>
            <a:custGeom>
              <a:avLst/>
              <a:gdLst/>
              <a:ahLst/>
              <a:cxnLst/>
              <a:rect l="l" t="t" r="r" b="b"/>
              <a:pathLst>
                <a:path w="2957113" h="3624565">
                  <a:moveTo>
                    <a:pt x="43180" y="3624565"/>
                  </a:moveTo>
                  <a:lnTo>
                    <a:pt x="2913933" y="3624565"/>
                  </a:lnTo>
                  <a:cubicBezTo>
                    <a:pt x="2938063" y="3624565"/>
                    <a:pt x="2957113" y="3605515"/>
                    <a:pt x="2957113" y="3581385"/>
                  </a:cubicBezTo>
                  <a:lnTo>
                    <a:pt x="2957113" y="43180"/>
                  </a:lnTo>
                  <a:cubicBezTo>
                    <a:pt x="2957113" y="19050"/>
                    <a:pt x="2938063" y="0"/>
                    <a:pt x="2913933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7F1E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024423" cy="3693145"/>
            </a:xfrm>
            <a:custGeom>
              <a:avLst/>
              <a:gdLst/>
              <a:ahLst/>
              <a:cxnLst/>
              <a:rect l="l" t="t" r="r" b="b"/>
              <a:pathLst>
                <a:path w="3024423" h="3693145">
                  <a:moveTo>
                    <a:pt x="2981243" y="44450"/>
                  </a:moveTo>
                  <a:cubicBezTo>
                    <a:pt x="2976163" y="19050"/>
                    <a:pt x="2953303" y="0"/>
                    <a:pt x="2926633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2968543" y="3693145"/>
                  </a:lnTo>
                  <a:cubicBezTo>
                    <a:pt x="2999023" y="3693145"/>
                    <a:pt x="3024423" y="3667745"/>
                    <a:pt x="3024423" y="3637265"/>
                  </a:cubicBezTo>
                  <a:lnTo>
                    <a:pt x="3024423" y="99060"/>
                  </a:lnTo>
                  <a:cubicBezTo>
                    <a:pt x="3024423" y="72390"/>
                    <a:pt x="3006643" y="50800"/>
                    <a:pt x="2981243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926633" y="12700"/>
                  </a:lnTo>
                  <a:cubicBezTo>
                    <a:pt x="2950763" y="12700"/>
                    <a:pt x="2969813" y="31750"/>
                    <a:pt x="2969813" y="55880"/>
                  </a:cubicBezTo>
                  <a:lnTo>
                    <a:pt x="2969813" y="3594085"/>
                  </a:lnTo>
                  <a:cubicBezTo>
                    <a:pt x="2969813" y="3618215"/>
                    <a:pt x="2950763" y="3637265"/>
                    <a:pt x="2926633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2350924" y="5865632"/>
            <a:ext cx="6131421" cy="3392668"/>
          </a:xfrm>
          <a:custGeom>
            <a:avLst/>
            <a:gdLst/>
            <a:ahLst/>
            <a:cxnLst/>
            <a:rect l="l" t="t" r="r" b="b"/>
            <a:pathLst>
              <a:path w="6131421" h="3392668">
                <a:moveTo>
                  <a:pt x="0" y="0"/>
                </a:moveTo>
                <a:lnTo>
                  <a:pt x="6131421" y="0"/>
                </a:lnTo>
                <a:lnTo>
                  <a:pt x="6131421" y="3392668"/>
                </a:lnTo>
                <a:lnTo>
                  <a:pt x="0" y="339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2350924" y="2295669"/>
            <a:ext cx="6131421" cy="3376884"/>
          </a:xfrm>
          <a:custGeom>
            <a:avLst/>
            <a:gdLst/>
            <a:ahLst/>
            <a:cxnLst/>
            <a:rect l="l" t="t" r="r" b="b"/>
            <a:pathLst>
              <a:path w="6131421" h="3376884">
                <a:moveTo>
                  <a:pt x="0" y="0"/>
                </a:moveTo>
                <a:lnTo>
                  <a:pt x="6131421" y="0"/>
                </a:lnTo>
                <a:lnTo>
                  <a:pt x="6131421" y="3376884"/>
                </a:lnTo>
                <a:lnTo>
                  <a:pt x="0" y="3376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27" b="-56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rot="-3526960" flipH="1">
            <a:off x="-117083" y="3436060"/>
            <a:ext cx="3757587" cy="2370696"/>
          </a:xfrm>
          <a:custGeom>
            <a:avLst/>
            <a:gdLst/>
            <a:ahLst/>
            <a:cxnLst/>
            <a:rect l="l" t="t" r="r" b="b"/>
            <a:pathLst>
              <a:path w="3757587" h="2370696">
                <a:moveTo>
                  <a:pt x="3757587" y="0"/>
                </a:moveTo>
                <a:lnTo>
                  <a:pt x="0" y="0"/>
                </a:lnTo>
                <a:lnTo>
                  <a:pt x="0" y="2370695"/>
                </a:lnTo>
                <a:lnTo>
                  <a:pt x="3757587" y="2370695"/>
                </a:lnTo>
                <a:lnTo>
                  <a:pt x="37575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10964842" y="5436450"/>
            <a:ext cx="6018914" cy="3332973"/>
          </a:xfrm>
          <a:custGeom>
            <a:avLst/>
            <a:gdLst/>
            <a:ahLst/>
            <a:cxnLst/>
            <a:rect l="l" t="t" r="r" b="b"/>
            <a:pathLst>
              <a:path w="6018914" h="3332973">
                <a:moveTo>
                  <a:pt x="0" y="0"/>
                </a:moveTo>
                <a:lnTo>
                  <a:pt x="6018914" y="0"/>
                </a:lnTo>
                <a:lnTo>
                  <a:pt x="6018914" y="3332974"/>
                </a:lnTo>
                <a:lnTo>
                  <a:pt x="0" y="3332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11042711" y="2440459"/>
            <a:ext cx="5941045" cy="219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 spc="79" dirty="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T</a:t>
            </a:r>
            <a:r>
              <a:rPr lang="en-US" sz="1599" b="1" u="none" strike="noStrike" spc="79" dirty="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he Economy segment grew by 15.67% (+$19.5M) across all regions.</a:t>
            </a:r>
          </a:p>
          <a:p>
            <a:pPr marL="345439" lvl="1" indent="-172720" algn="l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 u="none" strike="noStrike" spc="79" dirty="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Asia led with a 72% increase (+$13.7M) across all channels.</a:t>
            </a:r>
          </a:p>
          <a:p>
            <a:pPr marL="345439" lvl="1" indent="-172720" algn="l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 u="none" strike="noStrike" spc="79" dirty="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Europe and North America saw similar growth, but Store sales declined in these regions while increasing in Asia.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u="none" strike="noStrike" spc="79" dirty="0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3953" y="812434"/>
            <a:ext cx="8305364" cy="108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3213" b="1" i="1" spc="-32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Economy segment grew by $19.5M, mainly driven by Asia (+$13.7M).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26013" y="8740849"/>
            <a:ext cx="5633287" cy="252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  <a:spcBef>
                <a:spcPct val="0"/>
              </a:spcBef>
            </a:pPr>
            <a:r>
              <a:rPr lang="en-US" sz="1492" b="1" spc="7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Revenue over time by region at Store channel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03776" y="4513655"/>
            <a:ext cx="5633287" cy="51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  <a:spcBef>
                <a:spcPct val="0"/>
              </a:spcBef>
            </a:pPr>
            <a:r>
              <a:rPr lang="en-US" sz="1492" b="1" spc="7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=&gt; Need to focus on promoting Online and Reseller channels for this segment in Europe and North America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88328BFE-5048-50FF-9F13-8C8E17741E5E}"/>
              </a:ext>
            </a:extLst>
          </p:cNvPr>
          <p:cNvSpPr/>
          <p:nvPr/>
        </p:nvSpPr>
        <p:spPr>
          <a:xfrm>
            <a:off x="3048000" y="2705100"/>
            <a:ext cx="1729479" cy="836557"/>
          </a:xfrm>
          <a:custGeom>
            <a:avLst/>
            <a:gdLst/>
            <a:ahLst/>
            <a:cxnLst/>
            <a:rect l="l" t="t" r="r" b="b"/>
            <a:pathLst>
              <a:path w="912132" h="805993">
                <a:moveTo>
                  <a:pt x="0" y="0"/>
                </a:moveTo>
                <a:lnTo>
                  <a:pt x="912132" y="0"/>
                </a:lnTo>
                <a:lnTo>
                  <a:pt x="912132" y="805993"/>
                </a:lnTo>
                <a:lnTo>
                  <a:pt x="0" y="8059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00076" y="1230231"/>
            <a:ext cx="4711206" cy="2606828"/>
          </a:xfrm>
          <a:custGeom>
            <a:avLst/>
            <a:gdLst/>
            <a:ahLst/>
            <a:cxnLst/>
            <a:rect l="l" t="t" r="r" b="b"/>
            <a:pathLst>
              <a:path w="4711206" h="2606828">
                <a:moveTo>
                  <a:pt x="0" y="0"/>
                </a:moveTo>
                <a:lnTo>
                  <a:pt x="4711206" y="0"/>
                </a:lnTo>
                <a:lnTo>
                  <a:pt x="4711206" y="2606828"/>
                </a:lnTo>
                <a:lnTo>
                  <a:pt x="0" y="260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9063711" y="4639695"/>
            <a:ext cx="6983936" cy="3829900"/>
          </a:xfrm>
          <a:custGeom>
            <a:avLst/>
            <a:gdLst/>
            <a:ahLst/>
            <a:cxnLst/>
            <a:rect l="l" t="t" r="r" b="b"/>
            <a:pathLst>
              <a:path w="6983936" h="3829900">
                <a:moveTo>
                  <a:pt x="0" y="0"/>
                </a:moveTo>
                <a:lnTo>
                  <a:pt x="6983936" y="0"/>
                </a:lnTo>
                <a:lnTo>
                  <a:pt x="6983936" y="3829901"/>
                </a:lnTo>
                <a:lnTo>
                  <a:pt x="0" y="3829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12109483" y="1651559"/>
            <a:ext cx="2309175" cy="2309175"/>
          </a:xfrm>
          <a:custGeom>
            <a:avLst/>
            <a:gdLst/>
            <a:ahLst/>
            <a:cxnLst/>
            <a:rect l="l" t="t" r="r" b="b"/>
            <a:pathLst>
              <a:path w="2309175" h="2309175">
                <a:moveTo>
                  <a:pt x="0" y="0"/>
                </a:moveTo>
                <a:lnTo>
                  <a:pt x="2309174" y="0"/>
                </a:lnTo>
                <a:lnTo>
                  <a:pt x="2309174" y="2309175"/>
                </a:lnTo>
                <a:lnTo>
                  <a:pt x="0" y="230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lgDash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10103405">
            <a:off x="11229841" y="4833476"/>
            <a:ext cx="589375" cy="620048"/>
          </a:xfrm>
          <a:custGeom>
            <a:avLst/>
            <a:gdLst/>
            <a:ahLst/>
            <a:cxnLst/>
            <a:rect l="l" t="t" r="r" b="b"/>
            <a:pathLst>
              <a:path w="589375" h="620048">
                <a:moveTo>
                  <a:pt x="0" y="0"/>
                </a:moveTo>
                <a:lnTo>
                  <a:pt x="589374" y="0"/>
                </a:lnTo>
                <a:lnTo>
                  <a:pt x="589374" y="620048"/>
                </a:lnTo>
                <a:lnTo>
                  <a:pt x="0" y="620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1534100" y="4844742"/>
            <a:ext cx="6623464" cy="16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749" lvl="1" indent="-169875" algn="l">
              <a:lnSpc>
                <a:spcPts val="2203"/>
              </a:lnSpc>
              <a:buFont typeface="Arial"/>
              <a:buChar char="•"/>
            </a:pPr>
            <a:r>
              <a:rPr lang="en-US" sz="1573" u="none" strike="noStrike" spc="7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Main cause: Shift from Store to Online in Computers, Home Appliances, and TV &amp; Video </a:t>
            </a:r>
          </a:p>
          <a:p>
            <a:pPr algn="l">
              <a:lnSpc>
                <a:spcPts val="2203"/>
              </a:lnSpc>
            </a:pPr>
            <a:r>
              <a:rPr lang="en-US" sz="1573" u="none" strike="noStrike" spc="7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    (Online sales grew while Store declined).</a:t>
            </a:r>
          </a:p>
          <a:p>
            <a:pPr algn="l">
              <a:lnSpc>
                <a:spcPts val="2203"/>
              </a:lnSpc>
            </a:pPr>
            <a:endParaRPr lang="en-US" sz="1573" u="none" strike="noStrike" spc="78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  <a:p>
            <a:pPr marL="339749" lvl="1" indent="-169875" algn="l">
              <a:lnSpc>
                <a:spcPts val="2203"/>
              </a:lnSpc>
              <a:buFont typeface="Arial"/>
              <a:buChar char="•"/>
            </a:pPr>
            <a:r>
              <a:rPr lang="en-US" sz="1573" u="none" strike="noStrike" spc="7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Games &amp; Toys, Cell Phones were mainly sold online, further boosting 2008 Online sales.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0264" y="1603934"/>
            <a:ext cx="7483736" cy="165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8"/>
              </a:lnSpc>
              <a:spcBef>
                <a:spcPct val="0"/>
              </a:spcBef>
            </a:pPr>
            <a:r>
              <a:rPr lang="en-US" sz="3213" b="1" i="1" u="none" strike="noStrike" spc="-32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In the Economy segment, stores in Europe and America decreased while Online increased.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82991" y="8441021"/>
            <a:ext cx="6081912" cy="5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8"/>
              </a:lnSpc>
              <a:spcBef>
                <a:spcPct val="0"/>
              </a:spcBef>
            </a:pPr>
            <a:r>
              <a:rPr lang="en-US" sz="1492" b="1" spc="7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Reve</a:t>
            </a:r>
            <a:r>
              <a:rPr lang="en-US" sz="1492" b="1" u="none" strike="noStrike" spc="7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nue change</a:t>
            </a:r>
            <a:r>
              <a:rPr lang="en-US" sz="1492" u="none" strike="noStrike" spc="7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over time by product category for </a:t>
            </a:r>
            <a:r>
              <a:rPr lang="en-US" sz="1492" b="1" u="none" strike="noStrike" spc="7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Online and Store channels</a:t>
            </a:r>
            <a:r>
              <a:rPr lang="en-US" sz="1492" u="none" strike="noStrike" spc="7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in the </a:t>
            </a:r>
            <a:r>
              <a:rPr lang="en-US" sz="1492" b="1" u="none" strike="noStrike" spc="7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European and American markets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4088" y="7366566"/>
            <a:ext cx="6623464" cy="110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3"/>
              </a:lnSpc>
              <a:spcBef>
                <a:spcPct val="0"/>
              </a:spcBef>
            </a:pPr>
            <a:r>
              <a:rPr lang="en-US" sz="1573" spc="7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Enhance digital strategies to leverage the</a:t>
            </a:r>
            <a:r>
              <a:rPr lang="en-US" sz="1573" b="1" spc="7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 shift from Store to Online,</a:t>
            </a:r>
            <a:r>
              <a:rPr lang="en-US" sz="1573" spc="7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especially for product categories that are experiencing good revenue growth such as</a:t>
            </a:r>
            <a:r>
              <a:rPr lang="en-US" sz="1573" b="1" spc="7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 Computers, Home Appliances, and TV &amp; Video</a:t>
            </a:r>
            <a:r>
              <a:rPr lang="en-US" sz="1573" spc="7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for the economy segment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47568" y="3979633"/>
            <a:ext cx="5016222" cy="2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8"/>
              </a:lnSpc>
              <a:spcBef>
                <a:spcPct val="0"/>
              </a:spcBef>
            </a:pPr>
            <a:r>
              <a:rPr lang="en-US" sz="1492" b="1" u="none" strike="noStrike" spc="7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Revenue over time by region for Economy segment</a:t>
            </a:r>
          </a:p>
        </p:txBody>
      </p:sp>
      <p:sp>
        <p:nvSpPr>
          <p:cNvPr id="14" name="Freeform 14"/>
          <p:cNvSpPr/>
          <p:nvPr/>
        </p:nvSpPr>
        <p:spPr>
          <a:xfrm rot="9424911">
            <a:off x="15179741" y="5049326"/>
            <a:ext cx="589375" cy="620048"/>
          </a:xfrm>
          <a:custGeom>
            <a:avLst/>
            <a:gdLst/>
            <a:ahLst/>
            <a:cxnLst/>
            <a:rect l="l" t="t" r="r" b="b"/>
            <a:pathLst>
              <a:path w="589375" h="620048">
                <a:moveTo>
                  <a:pt x="0" y="0"/>
                </a:moveTo>
                <a:lnTo>
                  <a:pt x="589375" y="0"/>
                </a:lnTo>
                <a:lnTo>
                  <a:pt x="589375" y="620047"/>
                </a:lnTo>
                <a:lnTo>
                  <a:pt x="0" y="620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Freeform 15"/>
          <p:cNvSpPr/>
          <p:nvPr/>
        </p:nvSpPr>
        <p:spPr>
          <a:xfrm rot="6266819">
            <a:off x="13222132" y="4935534"/>
            <a:ext cx="589375" cy="620048"/>
          </a:xfrm>
          <a:custGeom>
            <a:avLst/>
            <a:gdLst/>
            <a:ahLst/>
            <a:cxnLst/>
            <a:rect l="l" t="t" r="r" b="b"/>
            <a:pathLst>
              <a:path w="589375" h="620048">
                <a:moveTo>
                  <a:pt x="0" y="0"/>
                </a:moveTo>
                <a:lnTo>
                  <a:pt x="589375" y="0"/>
                </a:lnTo>
                <a:lnTo>
                  <a:pt x="589375" y="620047"/>
                </a:lnTo>
                <a:lnTo>
                  <a:pt x="0" y="620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6" name="TextBox 16"/>
          <p:cNvSpPr txBox="1"/>
          <p:nvPr/>
        </p:nvSpPr>
        <p:spPr>
          <a:xfrm>
            <a:off x="1534100" y="6777165"/>
            <a:ext cx="1612456" cy="46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07" b="1" i="1" spc="-28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Solution: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8872627" cy="6804271"/>
            <a:chOff x="0" y="0"/>
            <a:chExt cx="3599976" cy="2760762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532666" cy="2692182"/>
            </a:xfrm>
            <a:custGeom>
              <a:avLst/>
              <a:gdLst/>
              <a:ahLst/>
              <a:cxnLst/>
              <a:rect l="l" t="t" r="r" b="b"/>
              <a:pathLst>
                <a:path w="3532666" h="2692182">
                  <a:moveTo>
                    <a:pt x="43180" y="2692182"/>
                  </a:moveTo>
                  <a:lnTo>
                    <a:pt x="3489486" y="2692182"/>
                  </a:lnTo>
                  <a:cubicBezTo>
                    <a:pt x="3513616" y="2692182"/>
                    <a:pt x="3532666" y="2673132"/>
                    <a:pt x="3532666" y="2649002"/>
                  </a:cubicBezTo>
                  <a:lnTo>
                    <a:pt x="3532666" y="43180"/>
                  </a:lnTo>
                  <a:cubicBezTo>
                    <a:pt x="3532666" y="19050"/>
                    <a:pt x="3513616" y="0"/>
                    <a:pt x="348948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649002"/>
                  </a:lnTo>
                  <a:cubicBezTo>
                    <a:pt x="0" y="2673132"/>
                    <a:pt x="19050" y="2692182"/>
                    <a:pt x="43180" y="2692182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599976" cy="2760762"/>
            </a:xfrm>
            <a:custGeom>
              <a:avLst/>
              <a:gdLst/>
              <a:ahLst/>
              <a:cxnLst/>
              <a:rect l="l" t="t" r="r" b="b"/>
              <a:pathLst>
                <a:path w="3599976" h="2760762">
                  <a:moveTo>
                    <a:pt x="3556796" y="44450"/>
                  </a:moveTo>
                  <a:cubicBezTo>
                    <a:pt x="3551716" y="19050"/>
                    <a:pt x="3528856" y="0"/>
                    <a:pt x="350218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661702"/>
                  </a:lnTo>
                  <a:cubicBezTo>
                    <a:pt x="0" y="2688372"/>
                    <a:pt x="17780" y="2709962"/>
                    <a:pt x="43180" y="2716312"/>
                  </a:cubicBezTo>
                  <a:cubicBezTo>
                    <a:pt x="48260" y="2741712"/>
                    <a:pt x="71120" y="2760762"/>
                    <a:pt x="97790" y="2760762"/>
                  </a:cubicBezTo>
                  <a:lnTo>
                    <a:pt x="3544096" y="2760762"/>
                  </a:lnTo>
                  <a:cubicBezTo>
                    <a:pt x="3574576" y="2760762"/>
                    <a:pt x="3599976" y="2735362"/>
                    <a:pt x="3599976" y="2704882"/>
                  </a:cubicBezTo>
                  <a:lnTo>
                    <a:pt x="3599976" y="99060"/>
                  </a:lnTo>
                  <a:cubicBezTo>
                    <a:pt x="3599976" y="72390"/>
                    <a:pt x="3582196" y="50800"/>
                    <a:pt x="3556796" y="44450"/>
                  </a:cubicBezTo>
                  <a:close/>
                  <a:moveTo>
                    <a:pt x="12700" y="2661702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502186" y="12700"/>
                  </a:lnTo>
                  <a:cubicBezTo>
                    <a:pt x="3526316" y="12700"/>
                    <a:pt x="3545366" y="31750"/>
                    <a:pt x="3545366" y="55880"/>
                  </a:cubicBezTo>
                  <a:lnTo>
                    <a:pt x="3545366" y="2661702"/>
                  </a:lnTo>
                  <a:cubicBezTo>
                    <a:pt x="3545366" y="2685832"/>
                    <a:pt x="3526316" y="2704882"/>
                    <a:pt x="3502186" y="2704882"/>
                  </a:cubicBezTo>
                  <a:lnTo>
                    <a:pt x="55880" y="2704882"/>
                  </a:lnTo>
                  <a:cubicBezTo>
                    <a:pt x="31750" y="2704882"/>
                    <a:pt x="12700" y="2685832"/>
                    <a:pt x="12700" y="2661702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56799" y="592373"/>
            <a:ext cx="8083484" cy="6804271"/>
            <a:chOff x="0" y="0"/>
            <a:chExt cx="3279789" cy="2760762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212479" cy="2692182"/>
            </a:xfrm>
            <a:custGeom>
              <a:avLst/>
              <a:gdLst/>
              <a:ahLst/>
              <a:cxnLst/>
              <a:rect l="l" t="t" r="r" b="b"/>
              <a:pathLst>
                <a:path w="3212479" h="2692182">
                  <a:moveTo>
                    <a:pt x="43180" y="2692182"/>
                  </a:moveTo>
                  <a:lnTo>
                    <a:pt x="3169299" y="2692182"/>
                  </a:lnTo>
                  <a:cubicBezTo>
                    <a:pt x="3193429" y="2692182"/>
                    <a:pt x="3212479" y="2673132"/>
                    <a:pt x="3212479" y="2649002"/>
                  </a:cubicBezTo>
                  <a:lnTo>
                    <a:pt x="3212479" y="43180"/>
                  </a:lnTo>
                  <a:cubicBezTo>
                    <a:pt x="3212479" y="19050"/>
                    <a:pt x="3193429" y="0"/>
                    <a:pt x="316929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649002"/>
                  </a:lnTo>
                  <a:cubicBezTo>
                    <a:pt x="0" y="2673132"/>
                    <a:pt x="19050" y="2692182"/>
                    <a:pt x="43180" y="2692182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279789" cy="2760762"/>
            </a:xfrm>
            <a:custGeom>
              <a:avLst/>
              <a:gdLst/>
              <a:ahLst/>
              <a:cxnLst/>
              <a:rect l="l" t="t" r="r" b="b"/>
              <a:pathLst>
                <a:path w="3279789" h="2760762">
                  <a:moveTo>
                    <a:pt x="3236609" y="44450"/>
                  </a:moveTo>
                  <a:cubicBezTo>
                    <a:pt x="3231529" y="19050"/>
                    <a:pt x="3208669" y="0"/>
                    <a:pt x="318199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661702"/>
                  </a:lnTo>
                  <a:cubicBezTo>
                    <a:pt x="0" y="2688372"/>
                    <a:pt x="17780" y="2709962"/>
                    <a:pt x="43180" y="2716312"/>
                  </a:cubicBezTo>
                  <a:cubicBezTo>
                    <a:pt x="48260" y="2741712"/>
                    <a:pt x="71120" y="2760762"/>
                    <a:pt x="97790" y="2760762"/>
                  </a:cubicBezTo>
                  <a:lnTo>
                    <a:pt x="3223909" y="2760762"/>
                  </a:lnTo>
                  <a:cubicBezTo>
                    <a:pt x="3254389" y="2760762"/>
                    <a:pt x="3279789" y="2735362"/>
                    <a:pt x="3279789" y="2704882"/>
                  </a:cubicBezTo>
                  <a:lnTo>
                    <a:pt x="3279789" y="99060"/>
                  </a:lnTo>
                  <a:cubicBezTo>
                    <a:pt x="3279789" y="72390"/>
                    <a:pt x="3262009" y="50800"/>
                    <a:pt x="3236609" y="44450"/>
                  </a:cubicBezTo>
                  <a:close/>
                  <a:moveTo>
                    <a:pt x="12700" y="2661702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181999" y="12700"/>
                  </a:lnTo>
                  <a:cubicBezTo>
                    <a:pt x="3206129" y="12700"/>
                    <a:pt x="3225179" y="31750"/>
                    <a:pt x="3225179" y="55880"/>
                  </a:cubicBezTo>
                  <a:lnTo>
                    <a:pt x="3225179" y="2661702"/>
                  </a:lnTo>
                  <a:cubicBezTo>
                    <a:pt x="3225179" y="2685832"/>
                    <a:pt x="3206129" y="2704882"/>
                    <a:pt x="3181999" y="2704882"/>
                  </a:cubicBezTo>
                  <a:lnTo>
                    <a:pt x="55880" y="2704882"/>
                  </a:lnTo>
                  <a:cubicBezTo>
                    <a:pt x="31750" y="2704882"/>
                    <a:pt x="12700" y="2685832"/>
                    <a:pt x="12700" y="2661702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2062078" y="3074263"/>
            <a:ext cx="6139276" cy="3381210"/>
          </a:xfrm>
          <a:custGeom>
            <a:avLst/>
            <a:gdLst/>
            <a:ahLst/>
            <a:cxnLst/>
            <a:rect l="l" t="t" r="r" b="b"/>
            <a:pathLst>
              <a:path w="6139276" h="3381210">
                <a:moveTo>
                  <a:pt x="0" y="0"/>
                </a:moveTo>
                <a:lnTo>
                  <a:pt x="6139276" y="0"/>
                </a:lnTo>
                <a:lnTo>
                  <a:pt x="6139276" y="3381210"/>
                </a:lnTo>
                <a:lnTo>
                  <a:pt x="0" y="338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27" b="-56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4504811" y="3561980"/>
            <a:ext cx="3052769" cy="3052769"/>
          </a:xfrm>
          <a:custGeom>
            <a:avLst/>
            <a:gdLst/>
            <a:ahLst/>
            <a:cxnLst/>
            <a:rect l="l" t="t" r="r" b="b"/>
            <a:pathLst>
              <a:path w="3052769" h="3052769">
                <a:moveTo>
                  <a:pt x="0" y="0"/>
                </a:moveTo>
                <a:lnTo>
                  <a:pt x="3052769" y="0"/>
                </a:lnTo>
                <a:lnTo>
                  <a:pt x="3052769" y="3052769"/>
                </a:lnTo>
                <a:lnTo>
                  <a:pt x="0" y="3052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0947775" y="2777862"/>
            <a:ext cx="5673141" cy="4169759"/>
          </a:xfrm>
          <a:custGeom>
            <a:avLst/>
            <a:gdLst/>
            <a:ahLst/>
            <a:cxnLst/>
            <a:rect l="l" t="t" r="r" b="b"/>
            <a:pathLst>
              <a:path w="5673141" h="4169759">
                <a:moveTo>
                  <a:pt x="0" y="0"/>
                </a:moveTo>
                <a:lnTo>
                  <a:pt x="5673141" y="0"/>
                </a:lnTo>
                <a:lnTo>
                  <a:pt x="5673141" y="4169759"/>
                </a:lnTo>
                <a:lnTo>
                  <a:pt x="0" y="4169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10154392" y="1009650"/>
            <a:ext cx="6993584" cy="173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24"/>
              </a:lnSpc>
            </a:pPr>
            <a:r>
              <a:rPr lang="en-US" sz="1557" b="1" spc="1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Deluxe &amp; Regular segments dropped $222M in Europe &amp; North America, while Asia grew by $19M.</a:t>
            </a:r>
          </a:p>
          <a:p>
            <a:pPr marL="336291" lvl="1" indent="-168145" algn="just">
              <a:lnSpc>
                <a:spcPts val="2024"/>
              </a:lnSpc>
              <a:buFont typeface="Arial"/>
              <a:buChar char="•"/>
            </a:pPr>
            <a:r>
              <a:rPr lang="en-US" sz="1557" spc="1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Key reason: Home Appliances rose in Asia (+$19M), mainly in Store &amp; Online, while Europe &amp; North America declined (-$34M).</a:t>
            </a:r>
          </a:p>
          <a:p>
            <a:pPr marL="336291" lvl="1" indent="-168145" algn="just">
              <a:lnSpc>
                <a:spcPts val="2024"/>
              </a:lnSpc>
              <a:buFont typeface="Arial"/>
              <a:buChar char="•"/>
            </a:pPr>
            <a:r>
              <a:rPr lang="en-US" sz="1557" spc="1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Cell Phones, Computers, and Cameras saw sharp declines in Europe &amp; North America, while Asia maintained growth.</a:t>
            </a:r>
          </a:p>
          <a:p>
            <a:pPr algn="just">
              <a:lnSpc>
                <a:spcPts val="2024"/>
              </a:lnSpc>
            </a:pPr>
            <a:endParaRPr lang="en-US" sz="1557" spc="15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1975" y="981075"/>
            <a:ext cx="7364734" cy="144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07" b="1" i="1" spc="-28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The </a:t>
            </a:r>
            <a:r>
              <a:rPr lang="en-US" sz="2807" b="1" i="1" u="none" strike="noStrike" spc="-28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Deluxe and Regular product segments saw a sharp decline in revenue, mainly from Stores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75735" y="7615718"/>
            <a:ext cx="17164548" cy="2274676"/>
            <a:chOff x="0" y="0"/>
            <a:chExt cx="6964336" cy="922926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6897026" cy="854346"/>
            </a:xfrm>
            <a:custGeom>
              <a:avLst/>
              <a:gdLst/>
              <a:ahLst/>
              <a:cxnLst/>
              <a:rect l="l" t="t" r="r" b="b"/>
              <a:pathLst>
                <a:path w="6897026" h="854346">
                  <a:moveTo>
                    <a:pt x="43180" y="854346"/>
                  </a:moveTo>
                  <a:lnTo>
                    <a:pt x="6853846" y="854346"/>
                  </a:lnTo>
                  <a:cubicBezTo>
                    <a:pt x="6877976" y="854346"/>
                    <a:pt x="6897026" y="835296"/>
                    <a:pt x="6897026" y="811166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811166"/>
                  </a:lnTo>
                  <a:cubicBezTo>
                    <a:pt x="0" y="835296"/>
                    <a:pt x="19050" y="854346"/>
                    <a:pt x="43180" y="854346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964336" cy="922926"/>
            </a:xfrm>
            <a:custGeom>
              <a:avLst/>
              <a:gdLst/>
              <a:ahLst/>
              <a:cxnLst/>
              <a:rect l="l" t="t" r="r" b="b"/>
              <a:pathLst>
                <a:path w="6964336" h="922926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823866"/>
                  </a:lnTo>
                  <a:cubicBezTo>
                    <a:pt x="0" y="850536"/>
                    <a:pt x="17780" y="872126"/>
                    <a:pt x="43180" y="878476"/>
                  </a:cubicBezTo>
                  <a:cubicBezTo>
                    <a:pt x="48260" y="903876"/>
                    <a:pt x="71120" y="922926"/>
                    <a:pt x="97790" y="922926"/>
                  </a:cubicBezTo>
                  <a:lnTo>
                    <a:pt x="6908457" y="922926"/>
                  </a:lnTo>
                  <a:cubicBezTo>
                    <a:pt x="6938936" y="922926"/>
                    <a:pt x="6964336" y="897526"/>
                    <a:pt x="6964336" y="867046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823866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823866"/>
                  </a:lnTo>
                  <a:cubicBezTo>
                    <a:pt x="6909726" y="847996"/>
                    <a:pt x="6890676" y="867046"/>
                    <a:pt x="6866546" y="867046"/>
                  </a:cubicBezTo>
                  <a:lnTo>
                    <a:pt x="55880" y="867046"/>
                  </a:lnTo>
                  <a:cubicBezTo>
                    <a:pt x="31750" y="867046"/>
                    <a:pt x="12700" y="847996"/>
                    <a:pt x="12700" y="823866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5896" y="7958618"/>
            <a:ext cx="10836992" cy="153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095"/>
              </a:lnSpc>
              <a:buFont typeface="Arial"/>
              <a:buChar char="•"/>
            </a:pPr>
            <a:r>
              <a:rPr lang="en-US" sz="1599" spc="1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Strengthen Home Appliance sales in Europe &amp; North America by adapting successful strategies from Asia.</a:t>
            </a:r>
          </a:p>
          <a:p>
            <a:pPr marL="345439" lvl="1" indent="-172720" algn="l">
              <a:lnSpc>
                <a:spcPts val="2095"/>
              </a:lnSpc>
              <a:buFont typeface="Arial"/>
              <a:buChar char="•"/>
            </a:pPr>
            <a:r>
              <a:rPr lang="en-US" sz="1599" spc="1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Expand Online presence for Deluxe &amp; Regular products, following the trend of shifting from Store to Online.</a:t>
            </a:r>
          </a:p>
          <a:p>
            <a:pPr marL="345439" lvl="1" indent="-172720" algn="l">
              <a:lnSpc>
                <a:spcPts val="2095"/>
              </a:lnSpc>
              <a:buFont typeface="Arial"/>
              <a:buChar char="•"/>
            </a:pPr>
            <a:r>
              <a:rPr lang="en-US" sz="1599" spc="1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Enhance marketing &amp; promotions for declining categories (Cell Phones, Computers, Cameras) in Europe &amp; North America.</a:t>
            </a:r>
          </a:p>
          <a:p>
            <a:pPr marL="345439" lvl="1" indent="-172720" algn="l">
              <a:lnSpc>
                <a:spcPts val="2095"/>
              </a:lnSpc>
              <a:buFont typeface="Arial"/>
              <a:buChar char="•"/>
            </a:pPr>
            <a:r>
              <a:rPr lang="en-US" sz="1599" spc="1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Diversify product offerings in these regions to match consumer demand.</a:t>
            </a:r>
          </a:p>
          <a:p>
            <a:pPr algn="l">
              <a:lnSpc>
                <a:spcPts val="2095"/>
              </a:lnSpc>
            </a:pPr>
            <a:endParaRPr lang="en-US" sz="1599" spc="15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15112" y="8043846"/>
            <a:ext cx="1612456" cy="46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0"/>
              </a:lnSpc>
              <a:spcBef>
                <a:spcPct val="0"/>
              </a:spcBef>
            </a:pPr>
            <a:r>
              <a:rPr lang="en-US" sz="2807" b="1" i="1" spc="-28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Solution: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9053406" cy="9336444"/>
            <a:chOff x="0" y="0"/>
            <a:chExt cx="3673325" cy="378816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606015" cy="3719585"/>
            </a:xfrm>
            <a:custGeom>
              <a:avLst/>
              <a:gdLst/>
              <a:ahLst/>
              <a:cxnLst/>
              <a:rect l="l" t="t" r="r" b="b"/>
              <a:pathLst>
                <a:path w="3606015" h="3719585">
                  <a:moveTo>
                    <a:pt x="43180" y="3719585"/>
                  </a:moveTo>
                  <a:lnTo>
                    <a:pt x="3562835" y="3719585"/>
                  </a:lnTo>
                  <a:cubicBezTo>
                    <a:pt x="3586965" y="3719585"/>
                    <a:pt x="3606015" y="3700535"/>
                    <a:pt x="3606015" y="3676405"/>
                  </a:cubicBezTo>
                  <a:lnTo>
                    <a:pt x="3606015" y="43180"/>
                  </a:lnTo>
                  <a:cubicBezTo>
                    <a:pt x="3606015" y="19050"/>
                    <a:pt x="3586965" y="0"/>
                    <a:pt x="356283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676405"/>
                  </a:lnTo>
                  <a:cubicBezTo>
                    <a:pt x="0" y="3700535"/>
                    <a:pt x="19050" y="3719585"/>
                    <a:pt x="43180" y="371958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673325" cy="3788165"/>
            </a:xfrm>
            <a:custGeom>
              <a:avLst/>
              <a:gdLst/>
              <a:ahLst/>
              <a:cxnLst/>
              <a:rect l="l" t="t" r="r" b="b"/>
              <a:pathLst>
                <a:path w="3673325" h="3788165">
                  <a:moveTo>
                    <a:pt x="3630145" y="44450"/>
                  </a:moveTo>
                  <a:cubicBezTo>
                    <a:pt x="3625065" y="19050"/>
                    <a:pt x="3602205" y="0"/>
                    <a:pt x="357553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689105"/>
                  </a:lnTo>
                  <a:cubicBezTo>
                    <a:pt x="0" y="3715775"/>
                    <a:pt x="17780" y="3737365"/>
                    <a:pt x="43180" y="3743715"/>
                  </a:cubicBezTo>
                  <a:cubicBezTo>
                    <a:pt x="48260" y="3769115"/>
                    <a:pt x="71120" y="3788165"/>
                    <a:pt x="97790" y="3788165"/>
                  </a:cubicBezTo>
                  <a:lnTo>
                    <a:pt x="3617445" y="3788165"/>
                  </a:lnTo>
                  <a:cubicBezTo>
                    <a:pt x="3647925" y="3788165"/>
                    <a:pt x="3673325" y="3762765"/>
                    <a:pt x="3673325" y="3732285"/>
                  </a:cubicBezTo>
                  <a:lnTo>
                    <a:pt x="3673325" y="99060"/>
                  </a:lnTo>
                  <a:cubicBezTo>
                    <a:pt x="3673325" y="72390"/>
                    <a:pt x="3655545" y="50800"/>
                    <a:pt x="3630145" y="44450"/>
                  </a:cubicBezTo>
                  <a:close/>
                  <a:moveTo>
                    <a:pt x="12700" y="368910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575535" y="12700"/>
                  </a:lnTo>
                  <a:cubicBezTo>
                    <a:pt x="3599665" y="12700"/>
                    <a:pt x="3618715" y="31750"/>
                    <a:pt x="3618715" y="55880"/>
                  </a:cubicBezTo>
                  <a:lnTo>
                    <a:pt x="3618715" y="3689105"/>
                  </a:lnTo>
                  <a:cubicBezTo>
                    <a:pt x="3618715" y="3713235"/>
                    <a:pt x="3599665" y="3732285"/>
                    <a:pt x="3575535" y="3732285"/>
                  </a:cubicBezTo>
                  <a:lnTo>
                    <a:pt x="55880" y="3732285"/>
                  </a:lnTo>
                  <a:cubicBezTo>
                    <a:pt x="31750" y="3732285"/>
                    <a:pt x="12700" y="3713235"/>
                    <a:pt x="12700" y="368910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74802" y="592373"/>
            <a:ext cx="7865481" cy="9336444"/>
            <a:chOff x="0" y="0"/>
            <a:chExt cx="3191337" cy="378816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124027" cy="3719585"/>
            </a:xfrm>
            <a:custGeom>
              <a:avLst/>
              <a:gdLst/>
              <a:ahLst/>
              <a:cxnLst/>
              <a:rect l="l" t="t" r="r" b="b"/>
              <a:pathLst>
                <a:path w="3124027" h="3719585">
                  <a:moveTo>
                    <a:pt x="43180" y="3719585"/>
                  </a:moveTo>
                  <a:lnTo>
                    <a:pt x="3080847" y="3719585"/>
                  </a:lnTo>
                  <a:cubicBezTo>
                    <a:pt x="3104977" y="3719585"/>
                    <a:pt x="3124027" y="3700535"/>
                    <a:pt x="3124027" y="3676405"/>
                  </a:cubicBezTo>
                  <a:lnTo>
                    <a:pt x="3124027" y="43180"/>
                  </a:lnTo>
                  <a:cubicBezTo>
                    <a:pt x="3124027" y="19050"/>
                    <a:pt x="3104977" y="0"/>
                    <a:pt x="3080847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676405"/>
                  </a:lnTo>
                  <a:cubicBezTo>
                    <a:pt x="0" y="3700535"/>
                    <a:pt x="19050" y="3719585"/>
                    <a:pt x="43180" y="371958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191337" cy="3788165"/>
            </a:xfrm>
            <a:custGeom>
              <a:avLst/>
              <a:gdLst/>
              <a:ahLst/>
              <a:cxnLst/>
              <a:rect l="l" t="t" r="r" b="b"/>
              <a:pathLst>
                <a:path w="3191337" h="3788165">
                  <a:moveTo>
                    <a:pt x="3148156" y="44450"/>
                  </a:moveTo>
                  <a:cubicBezTo>
                    <a:pt x="3143077" y="19050"/>
                    <a:pt x="3120217" y="0"/>
                    <a:pt x="3093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689105"/>
                  </a:lnTo>
                  <a:cubicBezTo>
                    <a:pt x="0" y="3715775"/>
                    <a:pt x="17780" y="3737365"/>
                    <a:pt x="43180" y="3743715"/>
                  </a:cubicBezTo>
                  <a:cubicBezTo>
                    <a:pt x="48260" y="3769115"/>
                    <a:pt x="71120" y="3788165"/>
                    <a:pt x="97790" y="3788165"/>
                  </a:cubicBezTo>
                  <a:lnTo>
                    <a:pt x="3135457" y="3788165"/>
                  </a:lnTo>
                  <a:cubicBezTo>
                    <a:pt x="3165937" y="3788165"/>
                    <a:pt x="3191337" y="3762765"/>
                    <a:pt x="3191337" y="3732285"/>
                  </a:cubicBezTo>
                  <a:lnTo>
                    <a:pt x="3191337" y="99060"/>
                  </a:lnTo>
                  <a:cubicBezTo>
                    <a:pt x="3191337" y="72390"/>
                    <a:pt x="3173556" y="50800"/>
                    <a:pt x="3148156" y="44450"/>
                  </a:cubicBezTo>
                  <a:close/>
                  <a:moveTo>
                    <a:pt x="12700" y="368910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093547" y="12700"/>
                  </a:lnTo>
                  <a:cubicBezTo>
                    <a:pt x="3117677" y="12700"/>
                    <a:pt x="3136727" y="31750"/>
                    <a:pt x="3136727" y="55880"/>
                  </a:cubicBezTo>
                  <a:lnTo>
                    <a:pt x="3136727" y="3689105"/>
                  </a:lnTo>
                  <a:cubicBezTo>
                    <a:pt x="3136727" y="3713235"/>
                    <a:pt x="3117677" y="3732285"/>
                    <a:pt x="3093547" y="3732285"/>
                  </a:cubicBezTo>
                  <a:lnTo>
                    <a:pt x="55880" y="3732285"/>
                  </a:lnTo>
                  <a:cubicBezTo>
                    <a:pt x="31750" y="3732285"/>
                    <a:pt x="12700" y="3713235"/>
                    <a:pt x="12700" y="368910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2470680" y="2677885"/>
            <a:ext cx="5235496" cy="2951511"/>
          </a:xfrm>
          <a:custGeom>
            <a:avLst/>
            <a:gdLst/>
            <a:ahLst/>
            <a:cxnLst/>
            <a:rect l="l" t="t" r="r" b="b"/>
            <a:pathLst>
              <a:path w="5235496" h="2951511">
                <a:moveTo>
                  <a:pt x="0" y="0"/>
                </a:moveTo>
                <a:lnTo>
                  <a:pt x="5235497" y="0"/>
                </a:lnTo>
                <a:lnTo>
                  <a:pt x="5235497" y="2951511"/>
                </a:lnTo>
                <a:lnTo>
                  <a:pt x="0" y="2951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 rot="119518">
            <a:off x="2482402" y="3217499"/>
            <a:ext cx="1304122" cy="697112"/>
          </a:xfrm>
          <a:custGeom>
            <a:avLst/>
            <a:gdLst/>
            <a:ahLst/>
            <a:cxnLst/>
            <a:rect l="l" t="t" r="r" b="b"/>
            <a:pathLst>
              <a:path w="1304122" h="697112">
                <a:moveTo>
                  <a:pt x="0" y="0"/>
                </a:moveTo>
                <a:lnTo>
                  <a:pt x="1304122" y="0"/>
                </a:lnTo>
                <a:lnTo>
                  <a:pt x="1304122" y="697112"/>
                </a:lnTo>
                <a:lnTo>
                  <a:pt x="0" y="697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481905" y="5812973"/>
            <a:ext cx="7500218" cy="3721983"/>
          </a:xfrm>
          <a:custGeom>
            <a:avLst/>
            <a:gdLst/>
            <a:ahLst/>
            <a:cxnLst/>
            <a:rect l="l" t="t" r="r" b="b"/>
            <a:pathLst>
              <a:path w="7500218" h="3721983">
                <a:moveTo>
                  <a:pt x="0" y="0"/>
                </a:moveTo>
                <a:lnTo>
                  <a:pt x="7500218" y="0"/>
                </a:lnTo>
                <a:lnTo>
                  <a:pt x="7500218" y="3721983"/>
                </a:lnTo>
                <a:lnTo>
                  <a:pt x="0" y="3721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 rot="-3389141" flipH="1">
            <a:off x="-504081" y="3678776"/>
            <a:ext cx="3382258" cy="2133897"/>
          </a:xfrm>
          <a:custGeom>
            <a:avLst/>
            <a:gdLst/>
            <a:ahLst/>
            <a:cxnLst/>
            <a:rect l="l" t="t" r="r" b="b"/>
            <a:pathLst>
              <a:path w="3382258" h="2133897">
                <a:moveTo>
                  <a:pt x="3382257" y="0"/>
                </a:moveTo>
                <a:lnTo>
                  <a:pt x="0" y="0"/>
                </a:lnTo>
                <a:lnTo>
                  <a:pt x="0" y="2133897"/>
                </a:lnTo>
                <a:lnTo>
                  <a:pt x="3382257" y="2133897"/>
                </a:lnTo>
                <a:lnTo>
                  <a:pt x="33822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1144111" y="2708886"/>
            <a:ext cx="5326863" cy="3104087"/>
          </a:xfrm>
          <a:custGeom>
            <a:avLst/>
            <a:gdLst/>
            <a:ahLst/>
            <a:cxnLst/>
            <a:rect l="l" t="t" r="r" b="b"/>
            <a:pathLst>
              <a:path w="5326863" h="3104087">
                <a:moveTo>
                  <a:pt x="0" y="0"/>
                </a:moveTo>
                <a:lnTo>
                  <a:pt x="5326863" y="0"/>
                </a:lnTo>
                <a:lnTo>
                  <a:pt x="5326863" y="3104087"/>
                </a:lnTo>
                <a:lnTo>
                  <a:pt x="0" y="3104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11144111" y="6119605"/>
            <a:ext cx="5326863" cy="3301052"/>
          </a:xfrm>
          <a:custGeom>
            <a:avLst/>
            <a:gdLst/>
            <a:ahLst/>
            <a:cxnLst/>
            <a:rect l="l" t="t" r="r" b="b"/>
            <a:pathLst>
              <a:path w="5326863" h="3301052">
                <a:moveTo>
                  <a:pt x="0" y="0"/>
                </a:moveTo>
                <a:lnTo>
                  <a:pt x="5326863" y="0"/>
                </a:lnTo>
                <a:lnTo>
                  <a:pt x="5326863" y="3301051"/>
                </a:lnTo>
                <a:lnTo>
                  <a:pt x="0" y="33010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10756425" y="1146438"/>
            <a:ext cx="599569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9"/>
              </a:lnSpc>
              <a:spcBef>
                <a:spcPct val="0"/>
              </a:spcBef>
            </a:pPr>
            <a:r>
              <a:rPr lang="en-US" sz="1557" b="1" spc="1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T</a:t>
            </a:r>
            <a:r>
              <a:rPr lang="en-US" sz="1557" b="1" u="none" strike="noStrike" spc="1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V and Video was the only product line that grew with 4.8M, specifically for home theater systems and TV:</a:t>
            </a:r>
          </a:p>
          <a:p>
            <a:pPr marL="336291" lvl="1" indent="-168145" algn="just">
              <a:lnSpc>
                <a:spcPts val="1869"/>
              </a:lnSpc>
              <a:spcBef>
                <a:spcPct val="0"/>
              </a:spcBef>
              <a:buFont typeface="Arial"/>
              <a:buChar char="•"/>
            </a:pPr>
            <a:r>
              <a:rPr lang="en-US" sz="1557" u="none" strike="noStrike" spc="1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Litware Home Theater System, released in Q1-Q2 2008, boosted category sales.</a:t>
            </a:r>
          </a:p>
          <a:p>
            <a:pPr marL="336291" lvl="1" indent="-168145" algn="just">
              <a:lnSpc>
                <a:spcPts val="1869"/>
              </a:lnSpc>
              <a:spcBef>
                <a:spcPct val="0"/>
              </a:spcBef>
              <a:buFont typeface="Arial"/>
              <a:buChar char="•"/>
            </a:pPr>
            <a:r>
              <a:rPr lang="en-US" sz="1557" u="none" strike="noStrike" spc="1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Most other products declined in 2008, especially in Q1.</a:t>
            </a:r>
          </a:p>
          <a:p>
            <a:pPr algn="just">
              <a:lnSpc>
                <a:spcPts val="1869"/>
              </a:lnSpc>
              <a:spcBef>
                <a:spcPct val="0"/>
              </a:spcBef>
            </a:pPr>
            <a:r>
              <a:rPr lang="en-US" sz="1557" b="1" u="none" strike="noStrike" spc="1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=&gt; New product launch was relatively successful.</a:t>
            </a:r>
          </a:p>
          <a:p>
            <a:pPr algn="just">
              <a:lnSpc>
                <a:spcPts val="1869"/>
              </a:lnSpc>
              <a:spcBef>
                <a:spcPct val="0"/>
              </a:spcBef>
            </a:pPr>
            <a:endParaRPr lang="en-US" sz="1557" b="1" u="none" strike="noStrike" spc="15">
              <a:solidFill>
                <a:srgbClr val="31373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971550"/>
            <a:ext cx="8388785" cy="106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3"/>
              </a:lnSpc>
              <a:spcBef>
                <a:spcPct val="0"/>
              </a:spcBef>
            </a:pPr>
            <a:r>
              <a:rPr lang="en-US" sz="3102" b="1" i="1" u="none" strike="noStrike" spc="-31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TV and Video was the only product category to grow revenue in 2008, mainly in Asia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62966" y="9420656"/>
            <a:ext cx="5889153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9"/>
              </a:lnSpc>
              <a:spcBef>
                <a:spcPct val="0"/>
              </a:spcBef>
            </a:pPr>
            <a:r>
              <a:rPr lang="en-US" sz="1557" spc="1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Newly released Litware products are mostly sold at the Store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Freeform 5"/>
          <p:cNvSpPr/>
          <p:nvPr/>
        </p:nvSpPr>
        <p:spPr>
          <a:xfrm>
            <a:off x="9811345" y="1583409"/>
            <a:ext cx="6767643" cy="4179020"/>
          </a:xfrm>
          <a:custGeom>
            <a:avLst/>
            <a:gdLst/>
            <a:ahLst/>
            <a:cxnLst/>
            <a:rect l="l" t="t" r="r" b="b"/>
            <a:pathLst>
              <a:path w="6767643" h="4179020">
                <a:moveTo>
                  <a:pt x="0" y="0"/>
                </a:moveTo>
                <a:lnTo>
                  <a:pt x="6767643" y="0"/>
                </a:lnTo>
                <a:lnTo>
                  <a:pt x="6767643" y="4179020"/>
                </a:lnTo>
                <a:lnTo>
                  <a:pt x="0" y="4179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028700" y="5296493"/>
            <a:ext cx="7563166" cy="3895030"/>
          </a:xfrm>
          <a:custGeom>
            <a:avLst/>
            <a:gdLst/>
            <a:ahLst/>
            <a:cxnLst/>
            <a:rect l="l" t="t" r="r" b="b"/>
            <a:pathLst>
              <a:path w="7563166" h="3895030">
                <a:moveTo>
                  <a:pt x="0" y="0"/>
                </a:moveTo>
                <a:lnTo>
                  <a:pt x="7563166" y="0"/>
                </a:lnTo>
                <a:lnTo>
                  <a:pt x="7563166" y="3895031"/>
                </a:lnTo>
                <a:lnTo>
                  <a:pt x="0" y="3895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1065703" y="981075"/>
            <a:ext cx="9421473" cy="166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8"/>
              </a:lnSpc>
              <a:spcBef>
                <a:spcPct val="0"/>
              </a:spcBef>
            </a:pPr>
            <a:r>
              <a:rPr lang="en-US" sz="3213" b="1" i="1" u="none" strike="noStrike" spc="-32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Beijing, China, had the largest revenue increase</a:t>
            </a:r>
          </a:p>
          <a:p>
            <a:pPr marL="0" lvl="0" indent="0" algn="l">
              <a:lnSpc>
                <a:spcPts val="4498"/>
              </a:lnSpc>
              <a:spcBef>
                <a:spcPct val="0"/>
              </a:spcBef>
            </a:pPr>
            <a:r>
              <a:rPr lang="en-US" sz="3213" b="1" i="1" u="none" strike="noStrike" spc="-32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North Harford, USA, had the largest revenue decrease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2679" y="3302414"/>
            <a:ext cx="6678364" cy="146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309" lvl="1" indent="-231154" algn="l">
              <a:lnSpc>
                <a:spcPts val="2997"/>
              </a:lnSpc>
              <a:buFont typeface="Arial"/>
              <a:buChar char="•"/>
            </a:pPr>
            <a:r>
              <a:rPr lang="en-US" sz="2141" spc="-21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The size of the dots represents revenue in 2008.</a:t>
            </a:r>
          </a:p>
          <a:p>
            <a:pPr marL="462309" lvl="1" indent="-231154" algn="l">
              <a:lnSpc>
                <a:spcPts val="2997"/>
              </a:lnSpc>
              <a:buFont typeface="Arial"/>
              <a:buChar char="•"/>
            </a:pPr>
            <a:r>
              <a:rPr lang="en-US" sz="2141" spc="-21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Most countries in Asia showed growth.</a:t>
            </a:r>
          </a:p>
          <a:p>
            <a:pPr marL="462309" lvl="1" indent="-231154" algn="l">
              <a:lnSpc>
                <a:spcPts val="2997"/>
              </a:lnSpc>
              <a:buFont typeface="Arial"/>
              <a:buChar char="•"/>
            </a:pPr>
            <a:r>
              <a:rPr lang="en-US" sz="2141" spc="-21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Most countries in Europe and North America declined.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91866" y="6400224"/>
            <a:ext cx="8920620" cy="225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65" lvl="1" indent="-199883" algn="l">
              <a:lnSpc>
                <a:spcPts val="2592"/>
              </a:lnSpc>
              <a:buFont typeface="Arial"/>
              <a:buChar char="•"/>
            </a:pPr>
            <a:r>
              <a:rPr lang="en-US" sz="1851" b="1" u="none" strike="noStrike" spc="-1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Beijing, China</a:t>
            </a:r>
            <a:r>
              <a:rPr lang="en-US" sz="1851" u="none" strike="noStrike" spc="-1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had the highest revenue growth  in 2008 ($18.2M), mainly from Online ($13M) and Reseller ($3.5M) channels.</a:t>
            </a:r>
          </a:p>
          <a:p>
            <a:pPr marL="399765" lvl="1" indent="-199883" algn="l">
              <a:lnSpc>
                <a:spcPts val="2592"/>
              </a:lnSpc>
              <a:buFont typeface="Arial"/>
              <a:buChar char="•"/>
            </a:pPr>
            <a:r>
              <a:rPr lang="en-US" sz="1851" b="1" u="none" strike="noStrike" spc="-1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Paris (France) and Seattle (USA)</a:t>
            </a:r>
            <a:r>
              <a:rPr lang="en-US" sz="1851" u="none" strike="noStrike" spc="-1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had moderate sales with smaller declines ($6.5M and $3.8M), mainly decreasing in Reseller and Store channels.</a:t>
            </a:r>
          </a:p>
          <a:p>
            <a:pPr marL="399765" lvl="1" indent="-199883" algn="l">
              <a:lnSpc>
                <a:spcPts val="2592"/>
              </a:lnSpc>
              <a:buFont typeface="Arial"/>
              <a:buChar char="•"/>
            </a:pPr>
            <a:r>
              <a:rPr lang="en-US" sz="1851" b="1" u="none" strike="noStrike" spc="-1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North Harford and Bethesda</a:t>
            </a:r>
            <a:r>
              <a:rPr lang="en-US" sz="1851" u="none" strike="noStrike" spc="-1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(</a:t>
            </a:r>
            <a:r>
              <a:rPr lang="en-US" sz="1851" b="1" u="none" strike="noStrike" spc="-1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both in Maryland</a:t>
            </a:r>
            <a:r>
              <a:rPr lang="en-US" sz="1851" u="none" strike="noStrike" spc="-1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) showed a major revenue contrast (+$11M vs. -$28M), due to differences in sales channels (Catalog vs. Reseller).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645B53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Freeform 5"/>
          <p:cNvSpPr/>
          <p:nvPr/>
        </p:nvSpPr>
        <p:spPr>
          <a:xfrm>
            <a:off x="1373759" y="4454217"/>
            <a:ext cx="6684750" cy="4489758"/>
          </a:xfrm>
          <a:custGeom>
            <a:avLst/>
            <a:gdLst/>
            <a:ahLst/>
            <a:cxnLst/>
            <a:rect l="l" t="t" r="r" b="b"/>
            <a:pathLst>
              <a:path w="6684750" h="4489758">
                <a:moveTo>
                  <a:pt x="0" y="0"/>
                </a:moveTo>
                <a:lnTo>
                  <a:pt x="6684750" y="0"/>
                </a:lnTo>
                <a:lnTo>
                  <a:pt x="6684750" y="4489758"/>
                </a:lnTo>
                <a:lnTo>
                  <a:pt x="0" y="4489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0350628" y="1278961"/>
            <a:ext cx="6493765" cy="3108890"/>
          </a:xfrm>
          <a:custGeom>
            <a:avLst/>
            <a:gdLst/>
            <a:ahLst/>
            <a:cxnLst/>
            <a:rect l="l" t="t" r="r" b="b"/>
            <a:pathLst>
              <a:path w="6493765" h="3108890">
                <a:moveTo>
                  <a:pt x="0" y="0"/>
                </a:moveTo>
                <a:lnTo>
                  <a:pt x="6493764" y="0"/>
                </a:lnTo>
                <a:lnTo>
                  <a:pt x="6493764" y="3108889"/>
                </a:lnTo>
                <a:lnTo>
                  <a:pt x="0" y="310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10350628" y="4663764"/>
            <a:ext cx="6493765" cy="3133241"/>
          </a:xfrm>
          <a:custGeom>
            <a:avLst/>
            <a:gdLst/>
            <a:ahLst/>
            <a:cxnLst/>
            <a:rect l="l" t="t" r="r" b="b"/>
            <a:pathLst>
              <a:path w="6493765" h="3133241">
                <a:moveTo>
                  <a:pt x="0" y="0"/>
                </a:moveTo>
                <a:lnTo>
                  <a:pt x="6493764" y="0"/>
                </a:lnTo>
                <a:lnTo>
                  <a:pt x="6493764" y="3133242"/>
                </a:lnTo>
                <a:lnTo>
                  <a:pt x="0" y="313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12890294" y="1756505"/>
            <a:ext cx="912132" cy="805993"/>
          </a:xfrm>
          <a:custGeom>
            <a:avLst/>
            <a:gdLst/>
            <a:ahLst/>
            <a:cxnLst/>
            <a:rect l="l" t="t" r="r" b="b"/>
            <a:pathLst>
              <a:path w="912132" h="805993">
                <a:moveTo>
                  <a:pt x="0" y="0"/>
                </a:moveTo>
                <a:lnTo>
                  <a:pt x="912132" y="0"/>
                </a:lnTo>
                <a:lnTo>
                  <a:pt x="912132" y="805993"/>
                </a:lnTo>
                <a:lnTo>
                  <a:pt x="0" y="805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962056" y="981075"/>
            <a:ext cx="8945969" cy="108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8"/>
              </a:lnSpc>
              <a:spcBef>
                <a:spcPct val="0"/>
              </a:spcBef>
            </a:pPr>
            <a:r>
              <a:rPr lang="en-US" sz="3213" b="1" i="1" spc="-32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Also</a:t>
            </a:r>
            <a:r>
              <a:rPr lang="en-US" sz="3213" b="1" i="1" u="none" strike="noStrike" spc="-32">
                <a:solidFill>
                  <a:srgbClr val="5271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in Maryland, there is a big difference in revenue growth between the two cities.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3759" y="3024740"/>
            <a:ext cx="7112106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-28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Maryland had the most significant revenue fluctuation due to contrasting trends between two cities: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spc="-28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North Harford declined by $28M (-24.5%), in the Catalog channel.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spc="-28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Bethesda grew by $11M (+13.9%), driven by the Online channel.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80537" y="8018145"/>
            <a:ext cx="8378763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-28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Revenue fluctuations in the</a:t>
            </a:r>
            <a:r>
              <a:rPr lang="en-US" sz="1800" b="1" spc="-28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 Catalog channel (North Harford)</a:t>
            </a:r>
            <a:r>
              <a:rPr lang="en-US" sz="1800" spc="-28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in Jan, Feb, and Nov 2007 (cause unclear) did not repeat in 2008, leading to a sharp decline. The most affected categories were Home Appliances, Cameras, and Computers.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650030" y="2247322"/>
            <a:ext cx="912132" cy="805993"/>
          </a:xfrm>
          <a:custGeom>
            <a:avLst/>
            <a:gdLst/>
            <a:ahLst/>
            <a:cxnLst/>
            <a:rect l="l" t="t" r="r" b="b"/>
            <a:pathLst>
              <a:path w="912132" h="805993">
                <a:moveTo>
                  <a:pt x="0" y="0"/>
                </a:moveTo>
                <a:lnTo>
                  <a:pt x="912132" y="0"/>
                </a:lnTo>
                <a:lnTo>
                  <a:pt x="912132" y="805993"/>
                </a:lnTo>
                <a:lnTo>
                  <a:pt x="0" y="805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>
            <a:off x="12587738" y="5139844"/>
            <a:ext cx="1517243" cy="1340691"/>
          </a:xfrm>
          <a:custGeom>
            <a:avLst/>
            <a:gdLst/>
            <a:ahLst/>
            <a:cxnLst/>
            <a:rect l="l" t="t" r="r" b="b"/>
            <a:pathLst>
              <a:path w="1517243" h="1340691">
                <a:moveTo>
                  <a:pt x="0" y="0"/>
                </a:moveTo>
                <a:lnTo>
                  <a:pt x="1517243" y="0"/>
                </a:lnTo>
                <a:lnTo>
                  <a:pt x="1517243" y="1340691"/>
                </a:lnTo>
                <a:lnTo>
                  <a:pt x="0" y="1340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10350628" y="5562825"/>
            <a:ext cx="1510937" cy="1335119"/>
          </a:xfrm>
          <a:custGeom>
            <a:avLst/>
            <a:gdLst/>
            <a:ahLst/>
            <a:cxnLst/>
            <a:rect l="l" t="t" r="r" b="b"/>
            <a:pathLst>
              <a:path w="1510937" h="1335119">
                <a:moveTo>
                  <a:pt x="0" y="0"/>
                </a:moveTo>
                <a:lnTo>
                  <a:pt x="1510937" y="0"/>
                </a:lnTo>
                <a:lnTo>
                  <a:pt x="1510937" y="1335119"/>
                </a:lnTo>
                <a:lnTo>
                  <a:pt x="0" y="1335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3243694"/>
            <a:chOff x="0" y="0"/>
            <a:chExt cx="6964336" cy="13160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247515"/>
            </a:xfrm>
            <a:custGeom>
              <a:avLst/>
              <a:gdLst/>
              <a:ahLst/>
              <a:cxnLst/>
              <a:rect l="l" t="t" r="r" b="b"/>
              <a:pathLst>
                <a:path w="6897026" h="1247515">
                  <a:moveTo>
                    <a:pt x="43180" y="1247515"/>
                  </a:moveTo>
                  <a:lnTo>
                    <a:pt x="6853846" y="1247515"/>
                  </a:lnTo>
                  <a:cubicBezTo>
                    <a:pt x="6877976" y="1247515"/>
                    <a:pt x="6897026" y="1228465"/>
                    <a:pt x="6897026" y="12043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204335"/>
                  </a:lnTo>
                  <a:cubicBezTo>
                    <a:pt x="0" y="1228465"/>
                    <a:pt x="19050" y="1247515"/>
                    <a:pt x="43180" y="124751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316095"/>
            </a:xfrm>
            <a:custGeom>
              <a:avLst/>
              <a:gdLst/>
              <a:ahLst/>
              <a:cxnLst/>
              <a:rect l="l" t="t" r="r" b="b"/>
              <a:pathLst>
                <a:path w="6964336" h="13160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217035"/>
                  </a:lnTo>
                  <a:cubicBezTo>
                    <a:pt x="0" y="1243705"/>
                    <a:pt x="17780" y="1265295"/>
                    <a:pt x="43180" y="1271645"/>
                  </a:cubicBezTo>
                  <a:cubicBezTo>
                    <a:pt x="48260" y="1297045"/>
                    <a:pt x="71120" y="1316095"/>
                    <a:pt x="97790" y="1316095"/>
                  </a:cubicBezTo>
                  <a:lnTo>
                    <a:pt x="6908457" y="1316095"/>
                  </a:lnTo>
                  <a:cubicBezTo>
                    <a:pt x="6938936" y="1316095"/>
                    <a:pt x="6964336" y="1290695"/>
                    <a:pt x="6964336" y="12602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2170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217035"/>
                  </a:lnTo>
                  <a:cubicBezTo>
                    <a:pt x="6909726" y="1241165"/>
                    <a:pt x="6890676" y="1260215"/>
                    <a:pt x="6866546" y="1260215"/>
                  </a:cubicBezTo>
                  <a:lnTo>
                    <a:pt x="55880" y="1260215"/>
                  </a:lnTo>
                  <a:cubicBezTo>
                    <a:pt x="31750" y="1260215"/>
                    <a:pt x="12700" y="1241165"/>
                    <a:pt x="12700" y="121703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4184" y="4114479"/>
            <a:ext cx="17164548" cy="5497651"/>
            <a:chOff x="0" y="0"/>
            <a:chExt cx="6964336" cy="223061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162035"/>
            </a:xfrm>
            <a:custGeom>
              <a:avLst/>
              <a:gdLst/>
              <a:ahLst/>
              <a:cxnLst/>
              <a:rect l="l" t="t" r="r" b="b"/>
              <a:pathLst>
                <a:path w="6897026" h="2162035">
                  <a:moveTo>
                    <a:pt x="43180" y="2162035"/>
                  </a:moveTo>
                  <a:lnTo>
                    <a:pt x="6853846" y="2162035"/>
                  </a:lnTo>
                  <a:cubicBezTo>
                    <a:pt x="6877976" y="2162035"/>
                    <a:pt x="6897026" y="2142985"/>
                    <a:pt x="6897026" y="211885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118855"/>
                  </a:lnTo>
                  <a:cubicBezTo>
                    <a:pt x="0" y="2142985"/>
                    <a:pt x="19050" y="2162035"/>
                    <a:pt x="43180" y="216203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230614"/>
            </a:xfrm>
            <a:custGeom>
              <a:avLst/>
              <a:gdLst/>
              <a:ahLst/>
              <a:cxnLst/>
              <a:rect l="l" t="t" r="r" b="b"/>
              <a:pathLst>
                <a:path w="6964336" h="2230614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131555"/>
                  </a:lnTo>
                  <a:cubicBezTo>
                    <a:pt x="0" y="2158224"/>
                    <a:pt x="17780" y="2179814"/>
                    <a:pt x="43180" y="2186164"/>
                  </a:cubicBezTo>
                  <a:cubicBezTo>
                    <a:pt x="48260" y="2211564"/>
                    <a:pt x="71120" y="2230614"/>
                    <a:pt x="97790" y="2230614"/>
                  </a:cubicBezTo>
                  <a:lnTo>
                    <a:pt x="6908457" y="2230614"/>
                  </a:lnTo>
                  <a:cubicBezTo>
                    <a:pt x="6938936" y="2230614"/>
                    <a:pt x="6964336" y="2205214"/>
                    <a:pt x="6964336" y="217473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13155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131555"/>
                  </a:lnTo>
                  <a:cubicBezTo>
                    <a:pt x="6909726" y="2155685"/>
                    <a:pt x="6890676" y="2174735"/>
                    <a:pt x="6866546" y="2174735"/>
                  </a:cubicBezTo>
                  <a:lnTo>
                    <a:pt x="55880" y="2174735"/>
                  </a:lnTo>
                  <a:cubicBezTo>
                    <a:pt x="31750" y="2174735"/>
                    <a:pt x="12700" y="2155685"/>
                    <a:pt x="12700" y="213155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71554" y="929345"/>
            <a:ext cx="14544892" cy="18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49"/>
              </a:lnSpc>
            </a:pPr>
            <a:r>
              <a:rPr lang="en-US" sz="10964" i="1" spc="-109">
                <a:solidFill>
                  <a:srgbClr val="38B6FF"/>
                </a:solidFill>
                <a:latin typeface="Muli Italics"/>
                <a:ea typeface="Muli Italics"/>
                <a:cs typeface="Muli Italics"/>
                <a:sym typeface="Muli Italics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1653" y="4770997"/>
            <a:ext cx="7214805" cy="394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3"/>
              </a:lnSpc>
            </a:pPr>
            <a:r>
              <a:rPr lang="en-US" sz="1724" b="1" spc="-17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1. </a:t>
            </a:r>
            <a:r>
              <a:rPr lang="en-US" sz="1724" b="1" u="none" strike="noStrike" spc="-17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Expand Online Sales Channels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Shift focus from Store &amp; Catalog to Online, following Asia’s growth trend.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Optimize digital marketing &amp; e-commerce strategies.</a:t>
            </a:r>
          </a:p>
          <a:p>
            <a:pPr algn="just">
              <a:lnSpc>
                <a:spcPts val="2413"/>
              </a:lnSpc>
            </a:pPr>
            <a:r>
              <a:rPr lang="en-US" sz="1724" b="1" u="none" strike="noStrike" spc="-17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2. Adjust Product Strategy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Prioritize Economy segment (growing in all regions).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Promote TV &amp; Video (successful new launches in 2008).</a:t>
            </a:r>
          </a:p>
          <a:p>
            <a:pPr algn="just">
              <a:lnSpc>
                <a:spcPts val="2413"/>
              </a:lnSpc>
            </a:pPr>
            <a:r>
              <a:rPr lang="en-US" sz="1724" b="1" u="none" strike="noStrike" spc="-17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3. Region-Specific Pricing &amp; Promotions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Address economic downturn by offering competitive pricing &amp; seasonal discounts.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Optimize discount strategies based on seasonal demand (Q4 peak, Q2 low).</a:t>
            </a:r>
          </a:p>
          <a:p>
            <a:pPr algn="just">
              <a:lnSpc>
                <a:spcPts val="2413"/>
              </a:lnSpc>
            </a:pPr>
            <a:endParaRPr lang="en-US" sz="1724" u="none" strike="noStrike" spc="-17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33186" y="2746353"/>
            <a:ext cx="8821628" cy="47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  <a:spcBef>
                <a:spcPct val="0"/>
              </a:spcBef>
            </a:pPr>
            <a:r>
              <a:rPr lang="en-US" sz="2788" b="1" i="1" spc="-27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Solutions to Increase Revenue in Europe and America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03596" y="4770997"/>
            <a:ext cx="6726794" cy="272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3"/>
              </a:lnSpc>
            </a:pPr>
            <a:r>
              <a:rPr lang="en-US" sz="1724" b="1" spc="-17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4. </a:t>
            </a:r>
            <a:r>
              <a:rPr lang="en-US" sz="1724" b="1" u="none" strike="noStrike" spc="-17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Enhance Customer Retention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Leverage declining return rates to improve loyalty programs.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Offer personalized deals to previous Store &amp; Catalog customers.</a:t>
            </a:r>
          </a:p>
          <a:p>
            <a:pPr algn="just">
              <a:lnSpc>
                <a:spcPts val="2413"/>
              </a:lnSpc>
            </a:pPr>
            <a:r>
              <a:rPr lang="en-US" sz="1724" b="1" u="none" strike="noStrike" spc="-17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5. Analyze &amp; Address Catalog Sales Decline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Investigate Catalog revenue spikes in North Harford (2007) and adjust strategies.</a:t>
            </a:r>
          </a:p>
          <a:p>
            <a:pPr marL="372217" lvl="1" indent="-186108" algn="just">
              <a:lnSpc>
                <a:spcPts val="2413"/>
              </a:lnSpc>
              <a:buFont typeface="Arial"/>
              <a:buChar char="•"/>
            </a:pPr>
            <a:r>
              <a:rPr lang="en-US" sz="1724" u="none" strike="noStrike" spc="-1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Evaluate Catalog’s viability and consider reinvestment in Online &amp; Reseller channels.</a:t>
            </a:r>
          </a:p>
          <a:p>
            <a:pPr algn="just">
              <a:lnSpc>
                <a:spcPts val="2413"/>
              </a:lnSpc>
            </a:pPr>
            <a:endParaRPr lang="en-US" sz="1724" u="none" strike="noStrike" spc="-17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3243694"/>
            <a:chOff x="0" y="0"/>
            <a:chExt cx="6964336" cy="13160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247515"/>
            </a:xfrm>
            <a:custGeom>
              <a:avLst/>
              <a:gdLst/>
              <a:ahLst/>
              <a:cxnLst/>
              <a:rect l="l" t="t" r="r" b="b"/>
              <a:pathLst>
                <a:path w="6897026" h="1247515">
                  <a:moveTo>
                    <a:pt x="43180" y="1247515"/>
                  </a:moveTo>
                  <a:lnTo>
                    <a:pt x="6853846" y="1247515"/>
                  </a:lnTo>
                  <a:cubicBezTo>
                    <a:pt x="6877976" y="1247515"/>
                    <a:pt x="6897026" y="1228465"/>
                    <a:pt x="6897026" y="12043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204335"/>
                  </a:lnTo>
                  <a:cubicBezTo>
                    <a:pt x="0" y="1228465"/>
                    <a:pt x="19050" y="1247515"/>
                    <a:pt x="43180" y="124751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316095"/>
            </a:xfrm>
            <a:custGeom>
              <a:avLst/>
              <a:gdLst/>
              <a:ahLst/>
              <a:cxnLst/>
              <a:rect l="l" t="t" r="r" b="b"/>
              <a:pathLst>
                <a:path w="6964336" h="13160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217035"/>
                  </a:lnTo>
                  <a:cubicBezTo>
                    <a:pt x="0" y="1243705"/>
                    <a:pt x="17780" y="1265295"/>
                    <a:pt x="43180" y="1271645"/>
                  </a:cubicBezTo>
                  <a:cubicBezTo>
                    <a:pt x="48260" y="1297045"/>
                    <a:pt x="71120" y="1316095"/>
                    <a:pt x="97790" y="1316095"/>
                  </a:cubicBezTo>
                  <a:lnTo>
                    <a:pt x="6908457" y="1316095"/>
                  </a:lnTo>
                  <a:cubicBezTo>
                    <a:pt x="6938936" y="1316095"/>
                    <a:pt x="6964336" y="1290695"/>
                    <a:pt x="6964336" y="12602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2170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217035"/>
                  </a:lnTo>
                  <a:cubicBezTo>
                    <a:pt x="6909726" y="1241165"/>
                    <a:pt x="6890676" y="1260215"/>
                    <a:pt x="6866546" y="1260215"/>
                  </a:cubicBezTo>
                  <a:lnTo>
                    <a:pt x="55880" y="1260215"/>
                  </a:lnTo>
                  <a:cubicBezTo>
                    <a:pt x="31750" y="1260215"/>
                    <a:pt x="12700" y="1241165"/>
                    <a:pt x="12700" y="121703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4386598"/>
            <a:ext cx="17164548" cy="5342627"/>
            <a:chOff x="0" y="0"/>
            <a:chExt cx="6964336" cy="216771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099135"/>
            </a:xfrm>
            <a:custGeom>
              <a:avLst/>
              <a:gdLst/>
              <a:ahLst/>
              <a:cxnLst/>
              <a:rect l="l" t="t" r="r" b="b"/>
              <a:pathLst>
                <a:path w="6897026" h="2099135">
                  <a:moveTo>
                    <a:pt x="43180" y="2099135"/>
                  </a:moveTo>
                  <a:lnTo>
                    <a:pt x="6853846" y="2099135"/>
                  </a:lnTo>
                  <a:cubicBezTo>
                    <a:pt x="6877976" y="2099135"/>
                    <a:pt x="6897026" y="2080085"/>
                    <a:pt x="6897026" y="205595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055955"/>
                  </a:lnTo>
                  <a:cubicBezTo>
                    <a:pt x="0" y="2080085"/>
                    <a:pt x="19050" y="2099135"/>
                    <a:pt x="43180" y="209913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167715"/>
            </a:xfrm>
            <a:custGeom>
              <a:avLst/>
              <a:gdLst/>
              <a:ahLst/>
              <a:cxnLst/>
              <a:rect l="l" t="t" r="r" b="b"/>
              <a:pathLst>
                <a:path w="6964336" h="216771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068655"/>
                  </a:lnTo>
                  <a:cubicBezTo>
                    <a:pt x="0" y="2095325"/>
                    <a:pt x="17780" y="2116915"/>
                    <a:pt x="43180" y="2123265"/>
                  </a:cubicBezTo>
                  <a:cubicBezTo>
                    <a:pt x="48260" y="2148665"/>
                    <a:pt x="71120" y="2167715"/>
                    <a:pt x="97790" y="2167715"/>
                  </a:cubicBezTo>
                  <a:lnTo>
                    <a:pt x="6908457" y="2167715"/>
                  </a:lnTo>
                  <a:cubicBezTo>
                    <a:pt x="6938936" y="2167715"/>
                    <a:pt x="6964336" y="2142315"/>
                    <a:pt x="6964336" y="211183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06865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068655"/>
                  </a:lnTo>
                  <a:cubicBezTo>
                    <a:pt x="6909726" y="2092785"/>
                    <a:pt x="6890676" y="2111835"/>
                    <a:pt x="6866546" y="2111835"/>
                  </a:cubicBezTo>
                  <a:lnTo>
                    <a:pt x="55880" y="2111835"/>
                  </a:lnTo>
                  <a:cubicBezTo>
                    <a:pt x="31750" y="2111835"/>
                    <a:pt x="12700" y="2092785"/>
                    <a:pt x="12700" y="206865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71554" y="1272525"/>
            <a:ext cx="14544892" cy="18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49"/>
              </a:lnSpc>
            </a:pPr>
            <a:r>
              <a:rPr lang="en-US" sz="10964" b="1" i="1" spc="-109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discussion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83860" y="5966874"/>
            <a:ext cx="7994507" cy="138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50"/>
              </a:lnSpc>
              <a:spcBef>
                <a:spcPct val="0"/>
              </a:spcBef>
            </a:pPr>
            <a:r>
              <a:rPr lang="en-US" sz="3964" b="1" u="none" strike="noStrike" spc="19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Which item had the biggest drop in sales in 2008?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3786903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5958041" y="4300040"/>
            <a:ext cx="11301259" cy="4916048"/>
          </a:xfrm>
          <a:custGeom>
            <a:avLst/>
            <a:gdLst/>
            <a:ahLst/>
            <a:cxnLst/>
            <a:rect l="l" t="t" r="r" b="b"/>
            <a:pathLst>
              <a:path w="11301259" h="4916048">
                <a:moveTo>
                  <a:pt x="0" y="0"/>
                </a:moveTo>
                <a:lnTo>
                  <a:pt x="11301259" y="0"/>
                </a:lnTo>
                <a:lnTo>
                  <a:pt x="11301259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1871554" y="1041873"/>
            <a:ext cx="14544892" cy="18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49"/>
              </a:lnSpc>
            </a:pPr>
            <a:r>
              <a:rPr lang="en-US" sz="10964" b="1" i="1" spc="-109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286" y="4304233"/>
            <a:ext cx="4984527" cy="245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577" lvl="1" indent="-217788" algn="l">
              <a:lnSpc>
                <a:spcPts val="2824"/>
              </a:lnSpc>
              <a:buFont typeface="Arial"/>
              <a:buChar char="•"/>
            </a:pPr>
            <a:r>
              <a:rPr lang="en-US" sz="2017" b="1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Source</a:t>
            </a:r>
            <a:r>
              <a:rPr lang="en-US" sz="2017" spc="2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Microsoft Data Stories Gallery</a:t>
            </a:r>
          </a:p>
          <a:p>
            <a:pPr marL="435577" lvl="1" indent="-217788" algn="l">
              <a:lnSpc>
                <a:spcPts val="2824"/>
              </a:lnSpc>
              <a:buFont typeface="Arial"/>
              <a:buChar char="•"/>
            </a:pPr>
            <a:r>
              <a:rPr lang="en-US" sz="2017" b="1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Target</a:t>
            </a:r>
            <a:r>
              <a:rPr lang="en-US" sz="2017" spc="2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Analysis of Revenue Decline in 2008</a:t>
            </a:r>
          </a:p>
          <a:p>
            <a:pPr marL="435577" lvl="1" indent="-217788" algn="l">
              <a:lnSpc>
                <a:spcPts val="2824"/>
              </a:lnSpc>
              <a:buFont typeface="Arial"/>
              <a:buChar char="•"/>
            </a:pPr>
            <a:r>
              <a:rPr lang="en-US" sz="2017" b="1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Number of Transactions</a:t>
            </a:r>
            <a:r>
              <a:rPr lang="en-US" sz="2017" spc="2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639,938</a:t>
            </a:r>
          </a:p>
          <a:p>
            <a:pPr marL="435577" lvl="1" indent="-217788" algn="l">
              <a:lnSpc>
                <a:spcPts val="2824"/>
              </a:lnSpc>
              <a:buFont typeface="Arial"/>
              <a:buChar char="•"/>
            </a:pPr>
            <a:r>
              <a:rPr lang="en-US" sz="2017" b="1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Data Model:</a:t>
            </a:r>
            <a:r>
              <a:rPr lang="en-US" sz="2017" spc="2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1 Fact Table &amp; 5 Dimension Tables (Star Schema)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354693"/>
            <a:ext cx="17164548" cy="4339934"/>
            <a:chOff x="0" y="0"/>
            <a:chExt cx="6964336" cy="1760883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692303"/>
            </a:xfrm>
            <a:custGeom>
              <a:avLst/>
              <a:gdLst/>
              <a:ahLst/>
              <a:cxnLst/>
              <a:rect l="l" t="t" r="r" b="b"/>
              <a:pathLst>
                <a:path w="6897026" h="1692303">
                  <a:moveTo>
                    <a:pt x="43180" y="1692303"/>
                  </a:moveTo>
                  <a:lnTo>
                    <a:pt x="6853846" y="1692303"/>
                  </a:lnTo>
                  <a:cubicBezTo>
                    <a:pt x="6877976" y="1692303"/>
                    <a:pt x="6897026" y="1673253"/>
                    <a:pt x="6897026" y="1649123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649123"/>
                  </a:lnTo>
                  <a:cubicBezTo>
                    <a:pt x="0" y="1673253"/>
                    <a:pt x="19050" y="1692303"/>
                    <a:pt x="43180" y="1692303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760883"/>
            </a:xfrm>
            <a:custGeom>
              <a:avLst/>
              <a:gdLst/>
              <a:ahLst/>
              <a:cxnLst/>
              <a:rect l="l" t="t" r="r" b="b"/>
              <a:pathLst>
                <a:path w="6964336" h="1760883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661823"/>
                  </a:lnTo>
                  <a:cubicBezTo>
                    <a:pt x="0" y="1688493"/>
                    <a:pt x="17780" y="1710083"/>
                    <a:pt x="43180" y="1716433"/>
                  </a:cubicBezTo>
                  <a:cubicBezTo>
                    <a:pt x="48260" y="1741833"/>
                    <a:pt x="71120" y="1760883"/>
                    <a:pt x="97790" y="1760883"/>
                  </a:cubicBezTo>
                  <a:lnTo>
                    <a:pt x="6908457" y="1760883"/>
                  </a:lnTo>
                  <a:cubicBezTo>
                    <a:pt x="6938936" y="1760883"/>
                    <a:pt x="6964336" y="1735483"/>
                    <a:pt x="6964336" y="1705003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661823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661823"/>
                  </a:lnTo>
                  <a:cubicBezTo>
                    <a:pt x="6909726" y="1685953"/>
                    <a:pt x="6890676" y="1705003"/>
                    <a:pt x="6866546" y="1705003"/>
                  </a:cubicBezTo>
                  <a:lnTo>
                    <a:pt x="55880" y="1705003"/>
                  </a:lnTo>
                  <a:cubicBezTo>
                    <a:pt x="31750" y="1705003"/>
                    <a:pt x="12700" y="1685953"/>
                    <a:pt x="12700" y="1661823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631220"/>
            <a:ext cx="17164548" cy="4512280"/>
            <a:chOff x="0" y="0"/>
            <a:chExt cx="6964336" cy="183081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1762230"/>
            </a:xfrm>
            <a:custGeom>
              <a:avLst/>
              <a:gdLst/>
              <a:ahLst/>
              <a:cxnLst/>
              <a:rect l="l" t="t" r="r" b="b"/>
              <a:pathLst>
                <a:path w="6897026" h="1762230">
                  <a:moveTo>
                    <a:pt x="43180" y="1762230"/>
                  </a:moveTo>
                  <a:lnTo>
                    <a:pt x="6853846" y="1762230"/>
                  </a:lnTo>
                  <a:cubicBezTo>
                    <a:pt x="6877976" y="1762230"/>
                    <a:pt x="6897026" y="1743180"/>
                    <a:pt x="6897026" y="1719050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719050"/>
                  </a:lnTo>
                  <a:cubicBezTo>
                    <a:pt x="0" y="1743180"/>
                    <a:pt x="19050" y="1762230"/>
                    <a:pt x="43180" y="1762230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1830810"/>
            </a:xfrm>
            <a:custGeom>
              <a:avLst/>
              <a:gdLst/>
              <a:ahLst/>
              <a:cxnLst/>
              <a:rect l="l" t="t" r="r" b="b"/>
              <a:pathLst>
                <a:path w="6964336" h="1830810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731750"/>
                  </a:lnTo>
                  <a:cubicBezTo>
                    <a:pt x="0" y="1758420"/>
                    <a:pt x="17780" y="1780010"/>
                    <a:pt x="43180" y="1786360"/>
                  </a:cubicBezTo>
                  <a:cubicBezTo>
                    <a:pt x="48260" y="1811760"/>
                    <a:pt x="71120" y="1830810"/>
                    <a:pt x="97790" y="1830810"/>
                  </a:cubicBezTo>
                  <a:lnTo>
                    <a:pt x="6908457" y="1830810"/>
                  </a:lnTo>
                  <a:cubicBezTo>
                    <a:pt x="6938936" y="1830810"/>
                    <a:pt x="6964336" y="1805410"/>
                    <a:pt x="6964336" y="1774930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73175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731750"/>
                  </a:lnTo>
                  <a:cubicBezTo>
                    <a:pt x="6909726" y="1755880"/>
                    <a:pt x="6890676" y="1774930"/>
                    <a:pt x="6866546" y="1774930"/>
                  </a:cubicBezTo>
                  <a:lnTo>
                    <a:pt x="55880" y="1774930"/>
                  </a:lnTo>
                  <a:cubicBezTo>
                    <a:pt x="31750" y="1774930"/>
                    <a:pt x="12700" y="1755880"/>
                    <a:pt x="12700" y="1731750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9908025" y="1289590"/>
            <a:ext cx="7351275" cy="3537801"/>
          </a:xfrm>
          <a:custGeom>
            <a:avLst/>
            <a:gdLst/>
            <a:ahLst/>
            <a:cxnLst/>
            <a:rect l="l" t="t" r="r" b="b"/>
            <a:pathLst>
              <a:path w="7351275" h="3537801">
                <a:moveTo>
                  <a:pt x="0" y="0"/>
                </a:moveTo>
                <a:lnTo>
                  <a:pt x="7351275" y="0"/>
                </a:lnTo>
                <a:lnTo>
                  <a:pt x="7351275" y="3537801"/>
                </a:lnTo>
                <a:lnTo>
                  <a:pt x="0" y="35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0656022" y="2254266"/>
            <a:ext cx="2309175" cy="2309175"/>
          </a:xfrm>
          <a:custGeom>
            <a:avLst/>
            <a:gdLst/>
            <a:ahLst/>
            <a:cxnLst/>
            <a:rect l="l" t="t" r="r" b="b"/>
            <a:pathLst>
              <a:path w="2309175" h="2309175">
                <a:moveTo>
                  <a:pt x="0" y="0"/>
                </a:moveTo>
                <a:lnTo>
                  <a:pt x="2309175" y="0"/>
                </a:lnTo>
                <a:lnTo>
                  <a:pt x="2309175" y="2309175"/>
                </a:lnTo>
                <a:lnTo>
                  <a:pt x="0" y="230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lgDash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 rot="5400000">
            <a:off x="12714406" y="2138091"/>
            <a:ext cx="1364837" cy="748954"/>
          </a:xfrm>
          <a:custGeom>
            <a:avLst/>
            <a:gdLst/>
            <a:ahLst/>
            <a:cxnLst/>
            <a:rect l="l" t="t" r="r" b="b"/>
            <a:pathLst>
              <a:path w="1364837" h="748954">
                <a:moveTo>
                  <a:pt x="0" y="0"/>
                </a:moveTo>
                <a:lnTo>
                  <a:pt x="1364837" y="0"/>
                </a:lnTo>
                <a:lnTo>
                  <a:pt x="1364837" y="748955"/>
                </a:lnTo>
                <a:lnTo>
                  <a:pt x="0" y="748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 rot="5029556">
            <a:off x="13069629" y="4717663"/>
            <a:ext cx="1227943" cy="870723"/>
          </a:xfrm>
          <a:custGeom>
            <a:avLst/>
            <a:gdLst/>
            <a:ahLst/>
            <a:cxnLst/>
            <a:rect l="l" t="t" r="r" b="b"/>
            <a:pathLst>
              <a:path w="1227943" h="870723">
                <a:moveTo>
                  <a:pt x="0" y="0"/>
                </a:moveTo>
                <a:lnTo>
                  <a:pt x="1227943" y="0"/>
                </a:lnTo>
                <a:lnTo>
                  <a:pt x="1227943" y="870724"/>
                </a:lnTo>
                <a:lnTo>
                  <a:pt x="0" y="870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9908025" y="5774473"/>
            <a:ext cx="7351275" cy="3528612"/>
          </a:xfrm>
          <a:custGeom>
            <a:avLst/>
            <a:gdLst/>
            <a:ahLst/>
            <a:cxnLst/>
            <a:rect l="l" t="t" r="r" b="b"/>
            <a:pathLst>
              <a:path w="7351275" h="3528612">
                <a:moveTo>
                  <a:pt x="0" y="0"/>
                </a:moveTo>
                <a:lnTo>
                  <a:pt x="7351275" y="0"/>
                </a:lnTo>
                <a:lnTo>
                  <a:pt x="7351275" y="3528611"/>
                </a:lnTo>
                <a:lnTo>
                  <a:pt x="0" y="35286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3"/>
          <p:cNvSpPr/>
          <p:nvPr/>
        </p:nvSpPr>
        <p:spPr>
          <a:xfrm rot="256772">
            <a:off x="12954626" y="4075012"/>
            <a:ext cx="920780" cy="571106"/>
          </a:xfrm>
          <a:custGeom>
            <a:avLst/>
            <a:gdLst/>
            <a:ahLst/>
            <a:cxnLst/>
            <a:rect l="l" t="t" r="r" b="b"/>
            <a:pathLst>
              <a:path w="920780" h="571106">
                <a:moveTo>
                  <a:pt x="0" y="0"/>
                </a:moveTo>
                <a:lnTo>
                  <a:pt x="920780" y="0"/>
                </a:lnTo>
                <a:lnTo>
                  <a:pt x="920780" y="571106"/>
                </a:lnTo>
                <a:lnTo>
                  <a:pt x="0" y="571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224481" y="8912326"/>
            <a:ext cx="1057243" cy="2484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95512" y="3058491"/>
            <a:ext cx="709355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8"/>
              </a:lnSpc>
            </a:pPr>
            <a:r>
              <a:rPr lang="en-US" sz="1890" spc="1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The three biggest revenue declines were in </a:t>
            </a:r>
            <a:r>
              <a:rPr lang="en-US" sz="1890" b="1" spc="1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Cameras &amp; Camcorders (-96M), Computers (-79M), and Cell Phones (-29M)</a:t>
            </a:r>
            <a:r>
              <a:rPr lang="en-US" sz="1890" spc="1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, mainly from the </a:t>
            </a:r>
            <a:r>
              <a:rPr lang="en-US" sz="1890" b="1" spc="1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Store channel.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5512" y="6241432"/>
            <a:ext cx="7696198" cy="664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2"/>
              </a:lnSpc>
              <a:spcBef>
                <a:spcPct val="0"/>
              </a:spcBef>
            </a:pPr>
            <a:r>
              <a:rPr lang="en-US" sz="2185" b="1" i="1" spc="-21">
                <a:solidFill>
                  <a:srgbClr val="31373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Home Appliances has a sharp decline in Store and Catalog, but experienced growed in Online and Reseller channel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5512" y="7240339"/>
            <a:ext cx="8251967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235" lvl="1" indent="-174617" algn="l">
              <a:lnSpc>
                <a:spcPts val="1941"/>
              </a:lnSpc>
              <a:buFont typeface="Arial"/>
              <a:buChar char="•"/>
            </a:pPr>
            <a:r>
              <a:rPr lang="en-US" sz="1617" b="1">
                <a:solidFill>
                  <a:srgbClr val="31373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Refrigerators, Air Conditioners, Coffee, and Microwaves grew strongly (+34M) </a:t>
            </a:r>
          </a:p>
          <a:p>
            <a:pPr algn="l">
              <a:lnSpc>
                <a:spcPts val="1941"/>
              </a:lnSpc>
            </a:pPr>
            <a:r>
              <a:rPr lang="en-US" sz="1617" b="1">
                <a:solidFill>
                  <a:srgbClr val="31373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=&gt; Focus on these products.</a:t>
            </a:r>
          </a:p>
          <a:p>
            <a:pPr algn="l">
              <a:lnSpc>
                <a:spcPts val="1941"/>
              </a:lnSpc>
            </a:pPr>
            <a:endParaRPr lang="en-US" sz="1617" b="1">
              <a:solidFill>
                <a:srgbClr val="313730"/>
              </a:solidFill>
              <a:latin typeface="Muli Semi-Bold"/>
              <a:ea typeface="Muli Semi-Bold"/>
              <a:cs typeface="Muli Semi-Bold"/>
              <a:sym typeface="Muli Semi-Bold"/>
            </a:endParaRPr>
          </a:p>
          <a:p>
            <a:pPr marL="349235" lvl="1" indent="-174617" algn="l">
              <a:lnSpc>
                <a:spcPts val="1941"/>
              </a:lnSpc>
              <a:buFont typeface="Arial"/>
              <a:buChar char="•"/>
            </a:pPr>
            <a:r>
              <a:rPr lang="en-US" sz="1617" b="1">
                <a:solidFill>
                  <a:srgbClr val="31373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Washers &amp; Dryers and Lamps declined (-27.64M and -13.5M) mainly in Store &amp; Catalog, but Online showed positive signs</a:t>
            </a:r>
          </a:p>
          <a:p>
            <a:pPr algn="l">
              <a:lnSpc>
                <a:spcPts val="1941"/>
              </a:lnSpc>
            </a:pPr>
            <a:r>
              <a:rPr lang="en-US" sz="1617" b="1">
                <a:solidFill>
                  <a:srgbClr val="313730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=&gt; Shift strategy towards Online.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056" y="981075"/>
            <a:ext cx="8945969" cy="165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4498"/>
              </a:lnSpc>
              <a:spcBef>
                <a:spcPct val="0"/>
              </a:spcBef>
              <a:defRPr sz="3213" i="1" u="none" strike="noStrike" spc="-32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Bold Italics"/>
                <a:ea typeface="Muli Bold Italics"/>
                <a:cs typeface="Muli Bold Italics"/>
              </a:defRPr>
            </a:lvl1pPr>
          </a:lstStyle>
          <a:p>
            <a:r>
              <a:rPr lang="en-US" dirty="0">
                <a:sym typeface="Muli Bold Italics"/>
              </a:rPr>
              <a:t>Cameras and Camcorders, Computers, Cell phones had the sharpest declines in revenue</a:t>
            </a:r>
          </a:p>
          <a:p>
            <a:endParaRPr lang="en-US" dirty="0">
              <a:sym typeface="Muli Bold Itali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2429761"/>
            <a:ext cx="17164548" cy="7264866"/>
            <a:chOff x="0" y="0"/>
            <a:chExt cx="6964336" cy="2947643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2879063"/>
            </a:xfrm>
            <a:custGeom>
              <a:avLst/>
              <a:gdLst/>
              <a:ahLst/>
              <a:cxnLst/>
              <a:rect l="l" t="t" r="r" b="b"/>
              <a:pathLst>
                <a:path w="6897026" h="2879063">
                  <a:moveTo>
                    <a:pt x="43180" y="2879063"/>
                  </a:moveTo>
                  <a:lnTo>
                    <a:pt x="6853846" y="2879063"/>
                  </a:lnTo>
                  <a:cubicBezTo>
                    <a:pt x="6877976" y="2879063"/>
                    <a:pt x="6897026" y="2860013"/>
                    <a:pt x="6897026" y="2835883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835883"/>
                  </a:lnTo>
                  <a:cubicBezTo>
                    <a:pt x="0" y="2860013"/>
                    <a:pt x="19050" y="2879063"/>
                    <a:pt x="43180" y="2879063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2947643"/>
            </a:xfrm>
            <a:custGeom>
              <a:avLst/>
              <a:gdLst/>
              <a:ahLst/>
              <a:cxnLst/>
              <a:rect l="l" t="t" r="r" b="b"/>
              <a:pathLst>
                <a:path w="6964336" h="2947643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848583"/>
                  </a:lnTo>
                  <a:cubicBezTo>
                    <a:pt x="0" y="2875253"/>
                    <a:pt x="17780" y="2896843"/>
                    <a:pt x="43180" y="2903193"/>
                  </a:cubicBezTo>
                  <a:cubicBezTo>
                    <a:pt x="48260" y="2928593"/>
                    <a:pt x="71120" y="2947643"/>
                    <a:pt x="97790" y="2947643"/>
                  </a:cubicBezTo>
                  <a:lnTo>
                    <a:pt x="6908457" y="2947643"/>
                  </a:lnTo>
                  <a:cubicBezTo>
                    <a:pt x="6938936" y="2947643"/>
                    <a:pt x="6964336" y="2922243"/>
                    <a:pt x="6964336" y="2891763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848583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848583"/>
                  </a:lnTo>
                  <a:cubicBezTo>
                    <a:pt x="6909726" y="2872713"/>
                    <a:pt x="6890676" y="2891763"/>
                    <a:pt x="6866546" y="2891763"/>
                  </a:cubicBezTo>
                  <a:lnTo>
                    <a:pt x="55880" y="2891763"/>
                  </a:lnTo>
                  <a:cubicBezTo>
                    <a:pt x="31750" y="2891763"/>
                    <a:pt x="12700" y="2872713"/>
                    <a:pt x="12700" y="2848583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555922"/>
            <a:ext cx="17164548" cy="1468417"/>
            <a:chOff x="0" y="0"/>
            <a:chExt cx="6964336" cy="59579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527215"/>
            </a:xfrm>
            <a:custGeom>
              <a:avLst/>
              <a:gdLst/>
              <a:ahLst/>
              <a:cxnLst/>
              <a:rect l="l" t="t" r="r" b="b"/>
              <a:pathLst>
                <a:path w="6897026" h="527215">
                  <a:moveTo>
                    <a:pt x="43180" y="527215"/>
                  </a:moveTo>
                  <a:lnTo>
                    <a:pt x="6853846" y="527215"/>
                  </a:lnTo>
                  <a:cubicBezTo>
                    <a:pt x="6877976" y="527215"/>
                    <a:pt x="6897026" y="508165"/>
                    <a:pt x="6897026" y="4840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484035"/>
                  </a:lnTo>
                  <a:cubicBezTo>
                    <a:pt x="0" y="508165"/>
                    <a:pt x="19050" y="527215"/>
                    <a:pt x="43180" y="52721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595795"/>
            </a:xfrm>
            <a:custGeom>
              <a:avLst/>
              <a:gdLst/>
              <a:ahLst/>
              <a:cxnLst/>
              <a:rect l="l" t="t" r="r" b="b"/>
              <a:pathLst>
                <a:path w="6964336" h="5957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496735"/>
                  </a:lnTo>
                  <a:cubicBezTo>
                    <a:pt x="0" y="523405"/>
                    <a:pt x="17780" y="544995"/>
                    <a:pt x="43180" y="551345"/>
                  </a:cubicBezTo>
                  <a:cubicBezTo>
                    <a:pt x="48260" y="576745"/>
                    <a:pt x="71120" y="595795"/>
                    <a:pt x="97790" y="595795"/>
                  </a:cubicBezTo>
                  <a:lnTo>
                    <a:pt x="6908457" y="595795"/>
                  </a:lnTo>
                  <a:cubicBezTo>
                    <a:pt x="6938936" y="595795"/>
                    <a:pt x="6964336" y="570395"/>
                    <a:pt x="6964336" y="5399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4967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496735"/>
                  </a:lnTo>
                  <a:cubicBezTo>
                    <a:pt x="6909726" y="520865"/>
                    <a:pt x="6890676" y="539915"/>
                    <a:pt x="6866546" y="539915"/>
                  </a:cubicBezTo>
                  <a:lnTo>
                    <a:pt x="55880" y="539915"/>
                  </a:lnTo>
                  <a:cubicBezTo>
                    <a:pt x="31750" y="539915"/>
                    <a:pt x="12700" y="520865"/>
                    <a:pt x="12700" y="49673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003565"/>
            <a:ext cx="7925078" cy="3863475"/>
          </a:xfrm>
          <a:custGeom>
            <a:avLst/>
            <a:gdLst/>
            <a:ahLst/>
            <a:cxnLst/>
            <a:rect l="l" t="t" r="r" b="b"/>
            <a:pathLst>
              <a:path w="7925078" h="3863475">
                <a:moveTo>
                  <a:pt x="0" y="0"/>
                </a:moveTo>
                <a:lnTo>
                  <a:pt x="7925078" y="0"/>
                </a:lnTo>
                <a:lnTo>
                  <a:pt x="7925078" y="3863476"/>
                </a:lnTo>
                <a:lnTo>
                  <a:pt x="0" y="3863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9263006" y="5290139"/>
            <a:ext cx="7996294" cy="3968161"/>
          </a:xfrm>
          <a:custGeom>
            <a:avLst/>
            <a:gdLst/>
            <a:ahLst/>
            <a:cxnLst/>
            <a:rect l="l" t="t" r="r" b="b"/>
            <a:pathLst>
              <a:path w="7996294" h="3968161">
                <a:moveTo>
                  <a:pt x="0" y="0"/>
                </a:moveTo>
                <a:lnTo>
                  <a:pt x="7996294" y="0"/>
                </a:lnTo>
                <a:lnTo>
                  <a:pt x="7996294" y="3968161"/>
                </a:lnTo>
                <a:lnTo>
                  <a:pt x="0" y="3968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934699" y="721337"/>
            <a:ext cx="15785755" cy="108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4498"/>
              </a:lnSpc>
              <a:spcBef>
                <a:spcPct val="0"/>
              </a:spcBef>
              <a:defRPr sz="3213" i="1" u="none" strike="noStrike" spc="-32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Bold Italics"/>
                <a:ea typeface="Muli Bold Italics"/>
                <a:cs typeface="Muli Bold Italics"/>
              </a:defRPr>
            </a:lvl1pPr>
          </a:lstStyle>
          <a:p>
            <a:r>
              <a:rPr lang="en-US" dirty="0" err="1">
                <a:sym typeface="Muli Bold Italics"/>
              </a:rPr>
              <a:t>Litware</a:t>
            </a:r>
            <a:r>
              <a:rPr lang="en-US" dirty="0">
                <a:sym typeface="Muli Bold Italics"/>
              </a:rPr>
              <a:t> is the only brand with </a:t>
            </a:r>
            <a:r>
              <a:rPr lang="en-US" dirty="0" err="1">
                <a:sym typeface="Muli Bold Italics"/>
              </a:rPr>
              <a:t>positve</a:t>
            </a:r>
            <a:r>
              <a:rPr lang="en-US" dirty="0">
                <a:sym typeface="Muli Bold Italics"/>
              </a:rPr>
              <a:t> revenue growth and the only growing in North America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3095" y="7283745"/>
            <a:ext cx="7900683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235" lvl="1" indent="-174617" algn="l">
              <a:lnSpc>
                <a:spcPts val="1941"/>
              </a:lnSpc>
              <a:buFont typeface="Arial"/>
              <a:buChar char="•"/>
            </a:pPr>
            <a:r>
              <a:rPr lang="en-US" sz="1617" spc="8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Litware was the only brand with positive growth, increasing 31.25M (47.2%).</a:t>
            </a:r>
          </a:p>
          <a:p>
            <a:pPr marL="349235" lvl="1" indent="-174617" algn="l">
              <a:lnSpc>
                <a:spcPts val="1941"/>
              </a:lnSpc>
              <a:buFont typeface="Arial"/>
              <a:buChar char="•"/>
            </a:pPr>
            <a:r>
              <a:rPr lang="en-US" sz="1617" spc="8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In North America, while most brands saw sharp revenue declines, Litware grew by 16M.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3F70D6E-48CA-B72A-98A5-C1F791A92CF2}"/>
              </a:ext>
            </a:extLst>
          </p:cNvPr>
          <p:cNvSpPr/>
          <p:nvPr/>
        </p:nvSpPr>
        <p:spPr>
          <a:xfrm>
            <a:off x="15849600" y="5632907"/>
            <a:ext cx="912132" cy="805993"/>
          </a:xfrm>
          <a:custGeom>
            <a:avLst/>
            <a:gdLst/>
            <a:ahLst/>
            <a:cxnLst/>
            <a:rect l="l" t="t" r="r" b="b"/>
            <a:pathLst>
              <a:path w="912132" h="805993">
                <a:moveTo>
                  <a:pt x="0" y="0"/>
                </a:moveTo>
                <a:lnTo>
                  <a:pt x="912132" y="0"/>
                </a:lnTo>
                <a:lnTo>
                  <a:pt x="912132" y="805993"/>
                </a:lnTo>
                <a:lnTo>
                  <a:pt x="0" y="805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2341371"/>
            <a:ext cx="17164548" cy="7411234"/>
            <a:chOff x="0" y="0"/>
            <a:chExt cx="6964336" cy="3007031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2938451"/>
            </a:xfrm>
            <a:custGeom>
              <a:avLst/>
              <a:gdLst/>
              <a:ahLst/>
              <a:cxnLst/>
              <a:rect l="l" t="t" r="r" b="b"/>
              <a:pathLst>
                <a:path w="6897026" h="2938451">
                  <a:moveTo>
                    <a:pt x="43180" y="2938451"/>
                  </a:moveTo>
                  <a:lnTo>
                    <a:pt x="6853846" y="2938451"/>
                  </a:lnTo>
                  <a:cubicBezTo>
                    <a:pt x="6877976" y="2938451"/>
                    <a:pt x="6897026" y="2919401"/>
                    <a:pt x="6897026" y="2895271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895271"/>
                  </a:lnTo>
                  <a:cubicBezTo>
                    <a:pt x="0" y="2919401"/>
                    <a:pt x="19050" y="2938451"/>
                    <a:pt x="43180" y="2938451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007031"/>
            </a:xfrm>
            <a:custGeom>
              <a:avLst/>
              <a:gdLst/>
              <a:ahLst/>
              <a:cxnLst/>
              <a:rect l="l" t="t" r="r" b="b"/>
              <a:pathLst>
                <a:path w="6964336" h="3007031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907971"/>
                  </a:lnTo>
                  <a:cubicBezTo>
                    <a:pt x="0" y="2934641"/>
                    <a:pt x="17780" y="2956231"/>
                    <a:pt x="43180" y="2962581"/>
                  </a:cubicBezTo>
                  <a:cubicBezTo>
                    <a:pt x="48260" y="2987981"/>
                    <a:pt x="71120" y="3007031"/>
                    <a:pt x="97790" y="3007031"/>
                  </a:cubicBezTo>
                  <a:lnTo>
                    <a:pt x="6908457" y="3007031"/>
                  </a:lnTo>
                  <a:cubicBezTo>
                    <a:pt x="6938936" y="3007031"/>
                    <a:pt x="6964336" y="2981631"/>
                    <a:pt x="6964336" y="2951151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907971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907971"/>
                  </a:lnTo>
                  <a:cubicBezTo>
                    <a:pt x="6909726" y="2932101"/>
                    <a:pt x="6890676" y="2951151"/>
                    <a:pt x="6866546" y="2951151"/>
                  </a:cubicBezTo>
                  <a:lnTo>
                    <a:pt x="55880" y="2951151"/>
                  </a:lnTo>
                  <a:cubicBezTo>
                    <a:pt x="31750" y="2951151"/>
                    <a:pt x="12700" y="2932101"/>
                    <a:pt x="12700" y="2907971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555922"/>
            <a:ext cx="17164548" cy="1468417"/>
            <a:chOff x="0" y="0"/>
            <a:chExt cx="6964336" cy="59579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527215"/>
            </a:xfrm>
            <a:custGeom>
              <a:avLst/>
              <a:gdLst/>
              <a:ahLst/>
              <a:cxnLst/>
              <a:rect l="l" t="t" r="r" b="b"/>
              <a:pathLst>
                <a:path w="6897026" h="527215">
                  <a:moveTo>
                    <a:pt x="43180" y="527215"/>
                  </a:moveTo>
                  <a:lnTo>
                    <a:pt x="6853846" y="527215"/>
                  </a:lnTo>
                  <a:cubicBezTo>
                    <a:pt x="6877976" y="527215"/>
                    <a:pt x="6897026" y="508165"/>
                    <a:pt x="6897026" y="4840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484035"/>
                  </a:lnTo>
                  <a:cubicBezTo>
                    <a:pt x="0" y="508165"/>
                    <a:pt x="19050" y="527215"/>
                    <a:pt x="43180" y="52721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595795"/>
            </a:xfrm>
            <a:custGeom>
              <a:avLst/>
              <a:gdLst/>
              <a:ahLst/>
              <a:cxnLst/>
              <a:rect l="l" t="t" r="r" b="b"/>
              <a:pathLst>
                <a:path w="6964336" h="5957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496735"/>
                  </a:lnTo>
                  <a:cubicBezTo>
                    <a:pt x="0" y="523405"/>
                    <a:pt x="17780" y="544995"/>
                    <a:pt x="43180" y="551345"/>
                  </a:cubicBezTo>
                  <a:cubicBezTo>
                    <a:pt x="48260" y="576745"/>
                    <a:pt x="71120" y="595795"/>
                    <a:pt x="97790" y="595795"/>
                  </a:cubicBezTo>
                  <a:lnTo>
                    <a:pt x="6908457" y="595795"/>
                  </a:lnTo>
                  <a:cubicBezTo>
                    <a:pt x="6938936" y="595795"/>
                    <a:pt x="6964336" y="570395"/>
                    <a:pt x="6964336" y="5399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4967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496735"/>
                  </a:lnTo>
                  <a:cubicBezTo>
                    <a:pt x="6909726" y="520865"/>
                    <a:pt x="6890676" y="539915"/>
                    <a:pt x="6866546" y="539915"/>
                  </a:cubicBezTo>
                  <a:lnTo>
                    <a:pt x="55880" y="539915"/>
                  </a:lnTo>
                  <a:cubicBezTo>
                    <a:pt x="31750" y="539915"/>
                    <a:pt x="12700" y="520865"/>
                    <a:pt x="12700" y="49673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843224"/>
            <a:ext cx="7455018" cy="4351867"/>
          </a:xfrm>
          <a:custGeom>
            <a:avLst/>
            <a:gdLst/>
            <a:ahLst/>
            <a:cxnLst/>
            <a:rect l="l" t="t" r="r" b="b"/>
            <a:pathLst>
              <a:path w="7455018" h="4351867">
                <a:moveTo>
                  <a:pt x="0" y="0"/>
                </a:moveTo>
                <a:lnTo>
                  <a:pt x="7455018" y="0"/>
                </a:lnTo>
                <a:lnTo>
                  <a:pt x="7455018" y="4351867"/>
                </a:lnTo>
                <a:lnTo>
                  <a:pt x="0" y="4351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9012268" y="4843224"/>
            <a:ext cx="8153380" cy="4351867"/>
          </a:xfrm>
          <a:custGeom>
            <a:avLst/>
            <a:gdLst/>
            <a:ahLst/>
            <a:cxnLst/>
            <a:rect l="l" t="t" r="r" b="b"/>
            <a:pathLst>
              <a:path w="8153380" h="4351867">
                <a:moveTo>
                  <a:pt x="0" y="0"/>
                </a:moveTo>
                <a:lnTo>
                  <a:pt x="8153381" y="0"/>
                </a:lnTo>
                <a:lnTo>
                  <a:pt x="8153381" y="4351867"/>
                </a:lnTo>
                <a:lnTo>
                  <a:pt x="0" y="4351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1028700" y="893254"/>
            <a:ext cx="11028782" cy="52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4498"/>
              </a:lnSpc>
              <a:spcBef>
                <a:spcPct val="0"/>
              </a:spcBef>
              <a:defRPr sz="3213" i="1" u="none" strike="noStrike" spc="-32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Bold Italics"/>
                <a:ea typeface="Muli Bold Italics"/>
                <a:cs typeface="Muli Bold Italics"/>
              </a:defRPr>
            </a:lvl1pPr>
          </a:lstStyle>
          <a:p>
            <a:r>
              <a:rPr lang="en-US" dirty="0" err="1">
                <a:sym typeface="Muli Bold Italics"/>
              </a:rPr>
              <a:t>Litware</a:t>
            </a:r>
            <a:r>
              <a:rPr lang="en-US" dirty="0">
                <a:sym typeface="Muli Bold Italics"/>
              </a:rPr>
              <a:t> is the only brand with </a:t>
            </a:r>
            <a:r>
              <a:rPr lang="en-US" dirty="0" err="1">
                <a:sym typeface="Muli Bold Italics"/>
              </a:rPr>
              <a:t>positve</a:t>
            </a:r>
            <a:r>
              <a:rPr lang="en-US" dirty="0">
                <a:sym typeface="Muli Bold Italics"/>
              </a:rPr>
              <a:t> revenue growth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2866" y="3290435"/>
            <a:ext cx="686668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  <a:spcBef>
                <a:spcPct val="0"/>
              </a:spcBef>
            </a:pPr>
            <a:r>
              <a:rPr lang="en-US" sz="1700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Litware sells two product lines:</a:t>
            </a:r>
          </a:p>
          <a:p>
            <a:pPr marL="367031" lvl="1" indent="-183515" algn="l">
              <a:lnSpc>
                <a:spcPts val="204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Home Appliance:</a:t>
            </a: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83.9% of revenue (5 subcategories)</a:t>
            </a:r>
          </a:p>
          <a:p>
            <a:pPr marL="367031" lvl="1" indent="-183515" algn="l">
              <a:lnSpc>
                <a:spcPts val="204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TV and Video</a:t>
            </a: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(specifically Home Theater System): 16.1% of revenue</a:t>
            </a:r>
          </a:p>
          <a:p>
            <a:pPr algn="l">
              <a:lnSpc>
                <a:spcPts val="2040"/>
              </a:lnSpc>
              <a:spcBef>
                <a:spcPct val="0"/>
              </a:spcBef>
            </a:pPr>
            <a:endParaRPr lang="en-US" sz="1700" spc="85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3161848"/>
            <a:ext cx="35371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  <a:spcBef>
                <a:spcPct val="0"/>
              </a:spcBef>
            </a:pPr>
            <a:r>
              <a:rPr lang="en-US" sz="1700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I</a:t>
            </a:r>
            <a:r>
              <a:rPr lang="en-US" sz="1700" b="1" u="none" strike="noStrike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n Litware’s $31M growth:</a:t>
            </a:r>
          </a:p>
          <a:p>
            <a:pPr marL="367031" lvl="1" indent="-183515" algn="l">
              <a:lnSpc>
                <a:spcPts val="204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u="none" strike="noStrike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Home Theater System: +15M</a:t>
            </a:r>
          </a:p>
          <a:p>
            <a:pPr marL="367031" lvl="1" indent="-183515" algn="l">
              <a:lnSpc>
                <a:spcPts val="204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u="none" strike="noStrike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Lamps: +10M</a:t>
            </a:r>
          </a:p>
          <a:p>
            <a:pPr marL="367031" lvl="1" indent="-183515" algn="l">
              <a:lnSpc>
                <a:spcPts val="204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u="none" strike="noStrike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Refrigerators: +6M</a:t>
            </a:r>
          </a:p>
          <a:p>
            <a:pPr marL="367031" lvl="1" indent="-183515" algn="l">
              <a:lnSpc>
                <a:spcPts val="204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u="none" strike="noStrike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Washers &amp; Dryers: -3M</a:t>
            </a:r>
          </a:p>
          <a:p>
            <a:pPr algn="l">
              <a:lnSpc>
                <a:spcPts val="2040"/>
              </a:lnSpc>
              <a:spcBef>
                <a:spcPct val="0"/>
              </a:spcBef>
            </a:pPr>
            <a:endParaRPr lang="en-US" sz="1700" u="none" strike="noStrike" spc="85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2341371"/>
            <a:ext cx="17164548" cy="7411234"/>
            <a:chOff x="0" y="0"/>
            <a:chExt cx="6964336" cy="3007031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2938451"/>
            </a:xfrm>
            <a:custGeom>
              <a:avLst/>
              <a:gdLst/>
              <a:ahLst/>
              <a:cxnLst/>
              <a:rect l="l" t="t" r="r" b="b"/>
              <a:pathLst>
                <a:path w="6897026" h="2938451">
                  <a:moveTo>
                    <a:pt x="43180" y="2938451"/>
                  </a:moveTo>
                  <a:lnTo>
                    <a:pt x="6853846" y="2938451"/>
                  </a:lnTo>
                  <a:cubicBezTo>
                    <a:pt x="6877976" y="2938451"/>
                    <a:pt x="6897026" y="2919401"/>
                    <a:pt x="6897026" y="2895271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895271"/>
                  </a:lnTo>
                  <a:cubicBezTo>
                    <a:pt x="0" y="2919401"/>
                    <a:pt x="19050" y="2938451"/>
                    <a:pt x="43180" y="2938451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007031"/>
            </a:xfrm>
            <a:custGeom>
              <a:avLst/>
              <a:gdLst/>
              <a:ahLst/>
              <a:cxnLst/>
              <a:rect l="l" t="t" r="r" b="b"/>
              <a:pathLst>
                <a:path w="6964336" h="3007031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907971"/>
                  </a:lnTo>
                  <a:cubicBezTo>
                    <a:pt x="0" y="2934641"/>
                    <a:pt x="17780" y="2956231"/>
                    <a:pt x="43180" y="2962581"/>
                  </a:cubicBezTo>
                  <a:cubicBezTo>
                    <a:pt x="48260" y="2987981"/>
                    <a:pt x="71120" y="3007031"/>
                    <a:pt x="97790" y="3007031"/>
                  </a:cubicBezTo>
                  <a:lnTo>
                    <a:pt x="6908457" y="3007031"/>
                  </a:lnTo>
                  <a:cubicBezTo>
                    <a:pt x="6938936" y="3007031"/>
                    <a:pt x="6964336" y="2981631"/>
                    <a:pt x="6964336" y="2951151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907971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907971"/>
                  </a:lnTo>
                  <a:cubicBezTo>
                    <a:pt x="6909726" y="2932101"/>
                    <a:pt x="6890676" y="2951151"/>
                    <a:pt x="6866546" y="2951151"/>
                  </a:cubicBezTo>
                  <a:lnTo>
                    <a:pt x="55880" y="2951151"/>
                  </a:lnTo>
                  <a:cubicBezTo>
                    <a:pt x="31750" y="2951151"/>
                    <a:pt x="12700" y="2932101"/>
                    <a:pt x="12700" y="2907971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Freeform 5"/>
          <p:cNvSpPr/>
          <p:nvPr/>
        </p:nvSpPr>
        <p:spPr>
          <a:xfrm>
            <a:off x="1917448" y="6374341"/>
            <a:ext cx="7210674" cy="1505148"/>
          </a:xfrm>
          <a:custGeom>
            <a:avLst/>
            <a:gdLst/>
            <a:ahLst/>
            <a:cxnLst/>
            <a:rect l="l" t="t" r="r" b="b"/>
            <a:pathLst>
              <a:path w="7210674" h="1505148">
                <a:moveTo>
                  <a:pt x="0" y="0"/>
                </a:moveTo>
                <a:lnTo>
                  <a:pt x="7210674" y="0"/>
                </a:lnTo>
                <a:lnTo>
                  <a:pt x="7210674" y="1505148"/>
                </a:lnTo>
                <a:lnTo>
                  <a:pt x="0" y="1505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10" r="-1434" b="-45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1319410" y="6339734"/>
            <a:ext cx="4733602" cy="1539755"/>
          </a:xfrm>
          <a:custGeom>
            <a:avLst/>
            <a:gdLst/>
            <a:ahLst/>
            <a:cxnLst/>
            <a:rect l="l" t="t" r="r" b="b"/>
            <a:pathLst>
              <a:path w="4733602" h="1539755">
                <a:moveTo>
                  <a:pt x="0" y="0"/>
                </a:moveTo>
                <a:lnTo>
                  <a:pt x="4733601" y="0"/>
                </a:lnTo>
                <a:lnTo>
                  <a:pt x="4733601" y="1539755"/>
                </a:lnTo>
                <a:lnTo>
                  <a:pt x="0" y="1539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6806706" y="2761360"/>
            <a:ext cx="4656648" cy="2217729"/>
          </a:xfrm>
          <a:custGeom>
            <a:avLst/>
            <a:gdLst/>
            <a:ahLst/>
            <a:cxnLst/>
            <a:rect l="l" t="t" r="r" b="b"/>
            <a:pathLst>
              <a:path w="4656648" h="2217729">
                <a:moveTo>
                  <a:pt x="0" y="0"/>
                </a:moveTo>
                <a:lnTo>
                  <a:pt x="4656648" y="0"/>
                </a:lnTo>
                <a:lnTo>
                  <a:pt x="4656648" y="2217728"/>
                </a:lnTo>
                <a:lnTo>
                  <a:pt x="0" y="2217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1923577" y="2755539"/>
            <a:ext cx="4656648" cy="2223549"/>
          </a:xfrm>
          <a:custGeom>
            <a:avLst/>
            <a:gdLst/>
            <a:ahLst/>
            <a:cxnLst/>
            <a:rect l="l" t="t" r="r" b="b"/>
            <a:pathLst>
              <a:path w="4656648" h="2223549">
                <a:moveTo>
                  <a:pt x="0" y="0"/>
                </a:moveTo>
                <a:lnTo>
                  <a:pt x="4656648" y="0"/>
                </a:lnTo>
                <a:lnTo>
                  <a:pt x="4656648" y="2223549"/>
                </a:lnTo>
                <a:lnTo>
                  <a:pt x="0" y="2223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689835" y="2764502"/>
            <a:ext cx="4674588" cy="2214586"/>
          </a:xfrm>
          <a:custGeom>
            <a:avLst/>
            <a:gdLst/>
            <a:ahLst/>
            <a:cxnLst/>
            <a:rect l="l" t="t" r="r" b="b"/>
            <a:pathLst>
              <a:path w="4674588" h="2214586">
                <a:moveTo>
                  <a:pt x="0" y="0"/>
                </a:moveTo>
                <a:lnTo>
                  <a:pt x="4674588" y="0"/>
                </a:lnTo>
                <a:lnTo>
                  <a:pt x="4674588" y="2214586"/>
                </a:lnTo>
                <a:lnTo>
                  <a:pt x="0" y="2214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1028700" y="5571832"/>
            <a:ext cx="16338678" cy="61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92"/>
              </a:lnSpc>
              <a:spcBef>
                <a:spcPct val="0"/>
              </a:spcBef>
            </a:pPr>
            <a:r>
              <a:rPr lang="en-US" sz="1780" i="1" spc="-17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=&gt; Sales growth in 2008 wa</a:t>
            </a:r>
            <a:r>
              <a:rPr lang="en-US" sz="1780" i="1" u="none" strike="noStrike" spc="-17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s driven by late product launches.</a:t>
            </a:r>
          </a:p>
          <a:p>
            <a:pPr marL="0" lvl="0" indent="0" algn="l">
              <a:lnSpc>
                <a:spcPts val="2492"/>
              </a:lnSpc>
              <a:spcBef>
                <a:spcPct val="0"/>
              </a:spcBef>
            </a:pPr>
            <a:r>
              <a:rPr lang="en-US" sz="1780" i="1" u="none" strike="noStrike" spc="-17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 =&gt; These are new-generation or entirely new products, showing strong market acceptance and high revenue compared to existing products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4153" y="8041414"/>
            <a:ext cx="855726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0"/>
              </a:lnSpc>
              <a:spcBef>
                <a:spcPct val="0"/>
              </a:spcBef>
            </a:pPr>
            <a:r>
              <a:rPr lang="en-US" sz="1650" i="1" spc="-16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=&gt; Litware's</a:t>
            </a:r>
            <a:r>
              <a:rPr lang="en-US" sz="1650" i="1" u="none" strike="noStrike" spc="-16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 product lines grew across most channels and regions, with the strongest performance in Asia and North America, particularly in Store and Online.</a:t>
            </a:r>
          </a:p>
          <a:p>
            <a:pPr marL="0" lvl="0" indent="0" algn="l">
              <a:lnSpc>
                <a:spcPts val="2310"/>
              </a:lnSpc>
              <a:spcBef>
                <a:spcPct val="0"/>
              </a:spcBef>
            </a:pPr>
            <a:r>
              <a:rPr lang="en-US" sz="1650" i="1" u="none" strike="noStrike" spc="-16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 =&gt; Only the Store channel in Europe saw a decline.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39470" y="5114925"/>
            <a:ext cx="3224861" cy="30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  <a:spcBef>
                <a:spcPct val="0"/>
              </a:spcBef>
            </a:pPr>
            <a:r>
              <a:rPr lang="en-US" sz="1819" b="1" i="1" spc="-18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Home Theater System (+15M)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59397" y="5114925"/>
            <a:ext cx="1551265" cy="29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6"/>
              </a:lnSpc>
              <a:spcBef>
                <a:spcPct val="0"/>
              </a:spcBef>
            </a:pPr>
            <a:r>
              <a:rPr lang="en-US" sz="1819" b="1" i="1" u="none" strike="noStrike" spc="-18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Lamps (+10M)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68842" y="5114925"/>
            <a:ext cx="2116574" cy="29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6"/>
              </a:lnSpc>
              <a:spcBef>
                <a:spcPct val="0"/>
              </a:spcBef>
            </a:pPr>
            <a:r>
              <a:rPr lang="en-US" sz="1819" b="1" i="1" u="none" strike="noStrike" spc="-18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Refrigerators (+6M)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6980" y="8003314"/>
            <a:ext cx="7799294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1650" i="1" spc="-16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=&gt; Store performance in Europe lags behind other regions across most products.</a:t>
            </a:r>
          </a:p>
          <a:p>
            <a:pPr algn="l">
              <a:lnSpc>
                <a:spcPts val="2310"/>
              </a:lnSpc>
              <a:spcBef>
                <a:spcPct val="0"/>
              </a:spcBef>
            </a:pPr>
            <a:r>
              <a:rPr lang="en-US" sz="1650" i="1" spc="-16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 =&gt; To boost sales, Europe should focus on Online and Reseller channels, emphasizing high-growth products like Home Theater Systems and Lamps.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61726" y="555922"/>
            <a:ext cx="17164548" cy="1468417"/>
            <a:chOff x="0" y="0"/>
            <a:chExt cx="6964336" cy="595795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6897026" cy="527215"/>
            </a:xfrm>
            <a:custGeom>
              <a:avLst/>
              <a:gdLst/>
              <a:ahLst/>
              <a:cxnLst/>
              <a:rect l="l" t="t" r="r" b="b"/>
              <a:pathLst>
                <a:path w="6897026" h="527215">
                  <a:moveTo>
                    <a:pt x="43180" y="527215"/>
                  </a:moveTo>
                  <a:lnTo>
                    <a:pt x="6853846" y="527215"/>
                  </a:lnTo>
                  <a:cubicBezTo>
                    <a:pt x="6877976" y="527215"/>
                    <a:pt x="6897026" y="508165"/>
                    <a:pt x="6897026" y="4840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484035"/>
                  </a:lnTo>
                  <a:cubicBezTo>
                    <a:pt x="0" y="508165"/>
                    <a:pt x="19050" y="527215"/>
                    <a:pt x="43180" y="52721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6964336" cy="595795"/>
            </a:xfrm>
            <a:custGeom>
              <a:avLst/>
              <a:gdLst/>
              <a:ahLst/>
              <a:cxnLst/>
              <a:rect l="l" t="t" r="r" b="b"/>
              <a:pathLst>
                <a:path w="6964336" h="5957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496735"/>
                  </a:lnTo>
                  <a:cubicBezTo>
                    <a:pt x="0" y="523405"/>
                    <a:pt x="17780" y="544995"/>
                    <a:pt x="43180" y="551345"/>
                  </a:cubicBezTo>
                  <a:cubicBezTo>
                    <a:pt x="48260" y="576745"/>
                    <a:pt x="71120" y="595795"/>
                    <a:pt x="97790" y="595795"/>
                  </a:cubicBezTo>
                  <a:lnTo>
                    <a:pt x="6908457" y="595795"/>
                  </a:lnTo>
                  <a:cubicBezTo>
                    <a:pt x="6938936" y="595795"/>
                    <a:pt x="6964336" y="570395"/>
                    <a:pt x="6964336" y="5399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4967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496735"/>
                  </a:lnTo>
                  <a:cubicBezTo>
                    <a:pt x="6909726" y="520865"/>
                    <a:pt x="6890676" y="539915"/>
                    <a:pt x="6866546" y="539915"/>
                  </a:cubicBezTo>
                  <a:lnTo>
                    <a:pt x="55880" y="539915"/>
                  </a:lnTo>
                  <a:cubicBezTo>
                    <a:pt x="31750" y="539915"/>
                    <a:pt x="12700" y="520865"/>
                    <a:pt x="12700" y="49673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893254"/>
            <a:ext cx="11028782" cy="52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8"/>
              </a:lnSpc>
              <a:spcBef>
                <a:spcPct val="0"/>
              </a:spcBef>
            </a:pPr>
            <a:r>
              <a:rPr lang="en-US" sz="3213" i="1" u="none" strike="noStrike" spc="-32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Litware</a:t>
            </a:r>
            <a:r>
              <a:rPr lang="en-US" sz="3213" i="1" u="none" strike="noStrike" spc="-32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is the only brand with </a:t>
            </a:r>
            <a:r>
              <a:rPr lang="en-US" sz="3213" i="1" u="none" strike="noStrike" spc="-32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positve</a:t>
            </a:r>
            <a:r>
              <a:rPr lang="en-US" sz="3213" i="1" u="none" strike="noStrike" spc="-32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 revenue growth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3243694"/>
            <a:chOff x="0" y="0"/>
            <a:chExt cx="6964336" cy="13160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247515"/>
            </a:xfrm>
            <a:custGeom>
              <a:avLst/>
              <a:gdLst/>
              <a:ahLst/>
              <a:cxnLst/>
              <a:rect l="l" t="t" r="r" b="b"/>
              <a:pathLst>
                <a:path w="6897026" h="1247515">
                  <a:moveTo>
                    <a:pt x="43180" y="1247515"/>
                  </a:moveTo>
                  <a:lnTo>
                    <a:pt x="6853846" y="1247515"/>
                  </a:lnTo>
                  <a:cubicBezTo>
                    <a:pt x="6877976" y="1247515"/>
                    <a:pt x="6897026" y="1228465"/>
                    <a:pt x="6897026" y="12043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204335"/>
                  </a:lnTo>
                  <a:cubicBezTo>
                    <a:pt x="0" y="1228465"/>
                    <a:pt x="19050" y="1247515"/>
                    <a:pt x="43180" y="124751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316095"/>
            </a:xfrm>
            <a:custGeom>
              <a:avLst/>
              <a:gdLst/>
              <a:ahLst/>
              <a:cxnLst/>
              <a:rect l="l" t="t" r="r" b="b"/>
              <a:pathLst>
                <a:path w="6964336" h="13160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217035"/>
                  </a:lnTo>
                  <a:cubicBezTo>
                    <a:pt x="0" y="1243705"/>
                    <a:pt x="17780" y="1265295"/>
                    <a:pt x="43180" y="1271645"/>
                  </a:cubicBezTo>
                  <a:cubicBezTo>
                    <a:pt x="48260" y="1297045"/>
                    <a:pt x="71120" y="1316095"/>
                    <a:pt x="97790" y="1316095"/>
                  </a:cubicBezTo>
                  <a:lnTo>
                    <a:pt x="6908457" y="1316095"/>
                  </a:lnTo>
                  <a:cubicBezTo>
                    <a:pt x="6938936" y="1316095"/>
                    <a:pt x="6964336" y="1290695"/>
                    <a:pt x="6964336" y="12602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2170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217035"/>
                  </a:lnTo>
                  <a:cubicBezTo>
                    <a:pt x="6909726" y="1241165"/>
                    <a:pt x="6890676" y="1260215"/>
                    <a:pt x="6866546" y="1260215"/>
                  </a:cubicBezTo>
                  <a:lnTo>
                    <a:pt x="55880" y="1260215"/>
                  </a:lnTo>
                  <a:cubicBezTo>
                    <a:pt x="31750" y="1260215"/>
                    <a:pt x="12700" y="1241165"/>
                    <a:pt x="12700" y="121703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4231574"/>
            <a:ext cx="17164548" cy="5497651"/>
            <a:chOff x="0" y="0"/>
            <a:chExt cx="6964336" cy="223061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162035"/>
            </a:xfrm>
            <a:custGeom>
              <a:avLst/>
              <a:gdLst/>
              <a:ahLst/>
              <a:cxnLst/>
              <a:rect l="l" t="t" r="r" b="b"/>
              <a:pathLst>
                <a:path w="6897026" h="2162035">
                  <a:moveTo>
                    <a:pt x="43180" y="2162035"/>
                  </a:moveTo>
                  <a:lnTo>
                    <a:pt x="6853846" y="2162035"/>
                  </a:lnTo>
                  <a:cubicBezTo>
                    <a:pt x="6877976" y="2162035"/>
                    <a:pt x="6897026" y="2142985"/>
                    <a:pt x="6897026" y="211885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118855"/>
                  </a:lnTo>
                  <a:cubicBezTo>
                    <a:pt x="0" y="2142985"/>
                    <a:pt x="19050" y="2162035"/>
                    <a:pt x="43180" y="216203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230614"/>
            </a:xfrm>
            <a:custGeom>
              <a:avLst/>
              <a:gdLst/>
              <a:ahLst/>
              <a:cxnLst/>
              <a:rect l="l" t="t" r="r" b="b"/>
              <a:pathLst>
                <a:path w="6964336" h="2230614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131555"/>
                  </a:lnTo>
                  <a:cubicBezTo>
                    <a:pt x="0" y="2158224"/>
                    <a:pt x="17780" y="2179814"/>
                    <a:pt x="43180" y="2186164"/>
                  </a:cubicBezTo>
                  <a:cubicBezTo>
                    <a:pt x="48260" y="2211564"/>
                    <a:pt x="71120" y="2230614"/>
                    <a:pt x="97790" y="2230614"/>
                  </a:cubicBezTo>
                  <a:lnTo>
                    <a:pt x="6908457" y="2230614"/>
                  </a:lnTo>
                  <a:cubicBezTo>
                    <a:pt x="6938936" y="2230614"/>
                    <a:pt x="6964336" y="2205214"/>
                    <a:pt x="6964336" y="217473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13155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131555"/>
                  </a:lnTo>
                  <a:cubicBezTo>
                    <a:pt x="6909726" y="2155685"/>
                    <a:pt x="6890676" y="2174735"/>
                    <a:pt x="6866546" y="2174735"/>
                  </a:cubicBezTo>
                  <a:lnTo>
                    <a:pt x="55880" y="2174735"/>
                  </a:lnTo>
                  <a:cubicBezTo>
                    <a:pt x="31750" y="2174735"/>
                    <a:pt x="12700" y="2155685"/>
                    <a:pt x="12700" y="213155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41066" y="1172513"/>
            <a:ext cx="11005867" cy="190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5484" i="1" spc="-54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2A47D"/>
                </a:solidFill>
                <a:latin typeface="Muli Italics"/>
                <a:ea typeface="Muli Italics"/>
                <a:cs typeface="Muli Italics"/>
                <a:sym typeface="Muli Italics"/>
              </a:rPr>
              <a:t>Summary: Revenue Decline in 2008 &amp; Solutions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1887" y="4758852"/>
            <a:ext cx="15473410" cy="443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89">
                <a:solidFill>
                  <a:srgbClr val="31373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Key finding:</a:t>
            </a:r>
          </a:p>
          <a:p>
            <a:pPr algn="l">
              <a:lnSpc>
                <a:spcPts val="2380"/>
              </a:lnSpc>
            </a:pPr>
            <a:endParaRPr lang="en-US" sz="1800" b="1" i="1" spc="89">
              <a:solidFill>
                <a:srgbClr val="313730"/>
              </a:solidFill>
              <a:latin typeface="Muli Bold Italics"/>
              <a:ea typeface="Muli Bold Italics"/>
              <a:cs typeface="Muli Bold Italics"/>
              <a:sym typeface="Muli Bold Italics"/>
            </a:endParaRPr>
          </a:p>
          <a:p>
            <a:pPr algn="l">
              <a:lnSpc>
                <a:spcPts val="2380"/>
              </a:lnSpc>
            </a:pPr>
            <a:r>
              <a:rPr lang="en-US" sz="1700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1. Overall Sales Decline: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Significant revenue drop in Deluxe and Regular product segments (-222M), mainly in Europe &amp; North America, while Asia grew (+19M).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Cameras &amp; Camcorders (-96M), Computers (-79M), and Cell Phones (-29M) saw the largest declines, mostly in Store channels.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Home Appliances sales dropped in Store &amp; Catalog, but showed growth in Online &amp; Reseller channels.</a:t>
            </a:r>
          </a:p>
          <a:p>
            <a:pPr algn="l">
              <a:lnSpc>
                <a:spcPts val="2380"/>
              </a:lnSpc>
            </a:pPr>
            <a:r>
              <a:rPr lang="en-US" sz="1700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2. Geographical Trends: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Asia saw positive growth across all channels.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Europe &amp; North America experienced heavy losses, with Europe’s Store sales being the weakest.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Maryland (USA) had the most volatile revenue shift due to irregular Catalog sales fluctuations in 2007, leading to a sharp drop in 2008.</a:t>
            </a:r>
          </a:p>
          <a:p>
            <a:pPr algn="l">
              <a:lnSpc>
                <a:spcPts val="2380"/>
              </a:lnSpc>
            </a:pPr>
            <a:r>
              <a:rPr lang="en-US" sz="1700" b="1" spc="8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3. Brand Performance – Litware Stands Out: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The only brand with positive growth (+31.25M, +47.2%), driven by Home Theater Systems (+15M), Lamps (+10M), and Refrigerators (+6M).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Strongest growth in Asia &amp; North America, mainly in Store &amp; Online channels.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European Store sales declined, despite overall success.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3243694"/>
            <a:chOff x="0" y="0"/>
            <a:chExt cx="6964336" cy="13160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247515"/>
            </a:xfrm>
            <a:custGeom>
              <a:avLst/>
              <a:gdLst/>
              <a:ahLst/>
              <a:cxnLst/>
              <a:rect l="l" t="t" r="r" b="b"/>
              <a:pathLst>
                <a:path w="6897026" h="1247515">
                  <a:moveTo>
                    <a:pt x="43180" y="1247515"/>
                  </a:moveTo>
                  <a:lnTo>
                    <a:pt x="6853846" y="1247515"/>
                  </a:lnTo>
                  <a:cubicBezTo>
                    <a:pt x="6877976" y="1247515"/>
                    <a:pt x="6897026" y="1228465"/>
                    <a:pt x="6897026" y="12043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204335"/>
                  </a:lnTo>
                  <a:cubicBezTo>
                    <a:pt x="0" y="1228465"/>
                    <a:pt x="19050" y="1247515"/>
                    <a:pt x="43180" y="124751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316095"/>
            </a:xfrm>
            <a:custGeom>
              <a:avLst/>
              <a:gdLst/>
              <a:ahLst/>
              <a:cxnLst/>
              <a:rect l="l" t="t" r="r" b="b"/>
              <a:pathLst>
                <a:path w="6964336" h="13160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217035"/>
                  </a:lnTo>
                  <a:cubicBezTo>
                    <a:pt x="0" y="1243705"/>
                    <a:pt x="17780" y="1265295"/>
                    <a:pt x="43180" y="1271645"/>
                  </a:cubicBezTo>
                  <a:cubicBezTo>
                    <a:pt x="48260" y="1297045"/>
                    <a:pt x="71120" y="1316095"/>
                    <a:pt x="97790" y="1316095"/>
                  </a:cubicBezTo>
                  <a:lnTo>
                    <a:pt x="6908457" y="1316095"/>
                  </a:lnTo>
                  <a:cubicBezTo>
                    <a:pt x="6938936" y="1316095"/>
                    <a:pt x="6964336" y="1290695"/>
                    <a:pt x="6964336" y="12602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2170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217035"/>
                  </a:lnTo>
                  <a:cubicBezTo>
                    <a:pt x="6909726" y="1241165"/>
                    <a:pt x="6890676" y="1260215"/>
                    <a:pt x="6866546" y="1260215"/>
                  </a:cubicBezTo>
                  <a:lnTo>
                    <a:pt x="55880" y="1260215"/>
                  </a:lnTo>
                  <a:cubicBezTo>
                    <a:pt x="31750" y="1260215"/>
                    <a:pt x="12700" y="1241165"/>
                    <a:pt x="12700" y="121703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4231574"/>
            <a:ext cx="17164548" cy="5497651"/>
            <a:chOff x="0" y="0"/>
            <a:chExt cx="6964336" cy="223061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162035"/>
            </a:xfrm>
            <a:custGeom>
              <a:avLst/>
              <a:gdLst/>
              <a:ahLst/>
              <a:cxnLst/>
              <a:rect l="l" t="t" r="r" b="b"/>
              <a:pathLst>
                <a:path w="6897026" h="2162035">
                  <a:moveTo>
                    <a:pt x="43180" y="2162035"/>
                  </a:moveTo>
                  <a:lnTo>
                    <a:pt x="6853846" y="2162035"/>
                  </a:lnTo>
                  <a:cubicBezTo>
                    <a:pt x="6877976" y="2162035"/>
                    <a:pt x="6897026" y="2142985"/>
                    <a:pt x="6897026" y="211885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118855"/>
                  </a:lnTo>
                  <a:cubicBezTo>
                    <a:pt x="0" y="2142985"/>
                    <a:pt x="19050" y="2162035"/>
                    <a:pt x="43180" y="216203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230614"/>
            </a:xfrm>
            <a:custGeom>
              <a:avLst/>
              <a:gdLst/>
              <a:ahLst/>
              <a:cxnLst/>
              <a:rect l="l" t="t" r="r" b="b"/>
              <a:pathLst>
                <a:path w="6964336" h="2230614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131555"/>
                  </a:lnTo>
                  <a:cubicBezTo>
                    <a:pt x="0" y="2158224"/>
                    <a:pt x="17780" y="2179814"/>
                    <a:pt x="43180" y="2186164"/>
                  </a:cubicBezTo>
                  <a:cubicBezTo>
                    <a:pt x="48260" y="2211564"/>
                    <a:pt x="71120" y="2230614"/>
                    <a:pt x="97790" y="2230614"/>
                  </a:cubicBezTo>
                  <a:lnTo>
                    <a:pt x="6908457" y="2230614"/>
                  </a:lnTo>
                  <a:cubicBezTo>
                    <a:pt x="6938936" y="2230614"/>
                    <a:pt x="6964336" y="2205214"/>
                    <a:pt x="6964336" y="217473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13155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131555"/>
                  </a:lnTo>
                  <a:cubicBezTo>
                    <a:pt x="6909726" y="2155685"/>
                    <a:pt x="6890676" y="2174735"/>
                    <a:pt x="6866546" y="2174735"/>
                  </a:cubicBezTo>
                  <a:lnTo>
                    <a:pt x="55880" y="2174735"/>
                  </a:lnTo>
                  <a:cubicBezTo>
                    <a:pt x="31750" y="2174735"/>
                    <a:pt x="12700" y="2155685"/>
                    <a:pt x="12700" y="213155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7380" y="5503545"/>
            <a:ext cx="7223932" cy="344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spc="89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1. Shift Focus to Online &amp; Reseller Channels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Reduce reliance on Store &amp; Catalog, which saw the most significant losses.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Boost digital marketing &amp; e-commerce presence to capture shifting consumer behavior.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u="none" strike="noStrike" spc="89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spc="89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2. Product &amp; Pricing Strategy Adjustments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Revamp underperforming products like Cameras, Computers, and Cell Phones.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Offer competitive pricing, promotions, and bundling to boost demand.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18272" y="5189220"/>
            <a:ext cx="7841028" cy="406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spc="89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3. Regional Sales Strategy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Asia: Maintain growth momentum across all channels.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Europe &amp; North America: Improve Online &amp; Reseller sales to offset Store declines.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Europe: Strengthen focus on high-growth products (Home Theater Systems &amp; Lamps).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Maryland, USA: Study of sales fluctuations by sales channel.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u="none" strike="noStrike" spc="89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u="none" strike="noStrike" spc="89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4. Leverage Litware’s Successful Model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Expand high-performing product categories (Home Theater Systems, Lamps, Refrigerators).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 strike="noStrike" spc="89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Apply new product launch strategies across struggling segments to drive demand.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7380" y="4836795"/>
            <a:ext cx="722393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 i="1" u="none" strike="noStrike" spc="94">
                <a:solidFill>
                  <a:srgbClr val="31373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Proposed Solutions: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48399863-B482-3F0E-37F2-388AF9C8891E}"/>
              </a:ext>
            </a:extLst>
          </p:cNvPr>
          <p:cNvSpPr txBox="1"/>
          <p:nvPr/>
        </p:nvSpPr>
        <p:spPr>
          <a:xfrm>
            <a:off x="3641066" y="1172513"/>
            <a:ext cx="11005867" cy="190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5484" i="1" spc="-54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2A47D"/>
                </a:solidFill>
                <a:latin typeface="Muli Italics"/>
                <a:ea typeface="Muli Italics"/>
                <a:cs typeface="Muli Italics"/>
                <a:sym typeface="Muli Italics"/>
              </a:rPr>
              <a:t>Summary: Revenue Decline in 2008 &amp; Solutions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5357" y="3786903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1405107" y="4719714"/>
          <a:ext cx="3606844" cy="4305299"/>
        </p:xfrm>
        <a:graphic>
          <a:graphicData uri="http://schemas.openxmlformats.org/drawingml/2006/table">
            <a:tbl>
              <a:tblPr/>
              <a:tblGrid>
                <a:gridCol w="170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143">
                <a:tc gridSpan="2">
                  <a:txBody>
                    <a:bodyPr/>
                    <a:lstStyle/>
                    <a:p>
                      <a:pPr algn="ctr">
                        <a:lnSpc>
                          <a:spcPts val="183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Product Category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83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Product Category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753">
                <a:tc>
                  <a:txBody>
                    <a:bodyPr/>
                    <a:lstStyle/>
                    <a:p>
                      <a:pPr algn="l">
                        <a:lnSpc>
                          <a:spcPts val="183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Audio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TV and Video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784">
                <a:tc>
                  <a:txBody>
                    <a:bodyPr/>
                    <a:lstStyle/>
                    <a:p>
                      <a:pPr algn="l">
                        <a:lnSpc>
                          <a:spcPts val="183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Cameras and camcorders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3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Games and Toys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784">
                <a:tc>
                  <a:txBody>
                    <a:bodyPr/>
                    <a:lstStyle/>
                    <a:p>
                      <a:pPr algn="l">
                        <a:lnSpc>
                          <a:spcPts val="183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Cell phones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3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Home Appliances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9835">
                <a:tc>
                  <a:txBody>
                    <a:bodyPr/>
                    <a:lstStyle/>
                    <a:p>
                      <a:pPr algn="l">
                        <a:lnSpc>
                          <a:spcPts val="183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Computers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Music, Movies and Audio Books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450127" y="828386"/>
            <a:ext cx="15387746" cy="18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5349"/>
              </a:lnSpc>
              <a:defRPr sz="10964" b="1" i="1" spc="-109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Ultra-Bold Italics"/>
                <a:ea typeface="Muli Ultra-Bold Italics"/>
                <a:cs typeface="Muli Ultra-Bold Italics"/>
              </a:defRPr>
            </a:lvl1pPr>
          </a:lstStyle>
          <a:p>
            <a:r>
              <a:rPr lang="en-US" dirty="0">
                <a:sym typeface="Muli Ultra-Bold Italics"/>
              </a:rPr>
              <a:t>Company background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3010" y="4928642"/>
            <a:ext cx="8115300" cy="245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5577" lvl="1" indent="-217788" algn="l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 b="1" u="none" strike="noStrike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Contoso – A Multinational Company</a:t>
            </a:r>
          </a:p>
          <a:p>
            <a:pPr marL="435577" lvl="1" indent="-217788" algn="l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 b="1" u="none" strike="noStrike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Timeframe</a:t>
            </a:r>
            <a:r>
              <a:rPr lang="en-US" sz="2017" u="none" strike="noStrike" spc="2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2007 – 2008</a:t>
            </a:r>
          </a:p>
          <a:p>
            <a:pPr marL="435577" lvl="1" indent="-217788" algn="l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 b="1" u="none" strike="noStrike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Markets</a:t>
            </a:r>
            <a:r>
              <a:rPr lang="en-US" sz="2017" u="none" strike="noStrike" spc="2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Asia, North America, Europe</a:t>
            </a:r>
          </a:p>
          <a:p>
            <a:pPr marL="435577" lvl="1" indent="-217788" algn="l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 b="1" u="none" strike="noStrike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Distribution Channels</a:t>
            </a:r>
            <a:r>
              <a:rPr lang="en-US" sz="2017" u="none" strike="noStrike" spc="2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Store, Online, Reseller, Catalog</a:t>
            </a:r>
          </a:p>
          <a:p>
            <a:pPr marL="435577" lvl="1" indent="-217788" algn="l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 b="1" u="none" strike="noStrike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Electronics Industry</a:t>
            </a:r>
            <a:r>
              <a:rPr lang="en-US" sz="2017" u="none" strike="noStrike" spc="2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Focused on electronics</a:t>
            </a:r>
          </a:p>
          <a:p>
            <a:pPr marL="435577" lvl="1" indent="-217788" algn="l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 b="1" u="none" strike="noStrike" spc="20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Product Range</a:t>
            </a:r>
            <a:r>
              <a:rPr lang="en-US" sz="2017" u="none" strike="noStrike" spc="20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8 categories, 32 Subcategory, 629 products</a:t>
            </a:r>
          </a:p>
          <a:p>
            <a:pPr algn="l">
              <a:lnSpc>
                <a:spcPts val="2824"/>
              </a:lnSpc>
              <a:spcBef>
                <a:spcPct val="0"/>
              </a:spcBef>
            </a:pPr>
            <a:endParaRPr lang="en-US" sz="2017" u="none" strike="noStrike" spc="20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60499" y="592373"/>
            <a:ext cx="8582274" cy="9102254"/>
            <a:chOff x="0" y="0"/>
            <a:chExt cx="3482168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414858" cy="3624565"/>
            </a:xfrm>
            <a:custGeom>
              <a:avLst/>
              <a:gdLst/>
              <a:ahLst/>
              <a:cxnLst/>
              <a:rect l="l" t="t" r="r" b="b"/>
              <a:pathLst>
                <a:path w="3414858" h="3624565">
                  <a:moveTo>
                    <a:pt x="43180" y="3624565"/>
                  </a:moveTo>
                  <a:lnTo>
                    <a:pt x="3371678" y="3624565"/>
                  </a:lnTo>
                  <a:cubicBezTo>
                    <a:pt x="3395808" y="3624565"/>
                    <a:pt x="3414858" y="3605515"/>
                    <a:pt x="3414858" y="3581385"/>
                  </a:cubicBezTo>
                  <a:lnTo>
                    <a:pt x="3414858" y="43180"/>
                  </a:lnTo>
                  <a:cubicBezTo>
                    <a:pt x="3414858" y="19050"/>
                    <a:pt x="3395808" y="0"/>
                    <a:pt x="3371678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482168" cy="3693145"/>
            </a:xfrm>
            <a:custGeom>
              <a:avLst/>
              <a:gdLst/>
              <a:ahLst/>
              <a:cxnLst/>
              <a:rect l="l" t="t" r="r" b="b"/>
              <a:pathLst>
                <a:path w="3482168" h="3693145">
                  <a:moveTo>
                    <a:pt x="3438988" y="44450"/>
                  </a:moveTo>
                  <a:cubicBezTo>
                    <a:pt x="3433908" y="19050"/>
                    <a:pt x="3411048" y="0"/>
                    <a:pt x="3384378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3426288" y="3693145"/>
                  </a:lnTo>
                  <a:cubicBezTo>
                    <a:pt x="3456768" y="3693145"/>
                    <a:pt x="3482168" y="3667745"/>
                    <a:pt x="3482168" y="3637265"/>
                  </a:cubicBezTo>
                  <a:lnTo>
                    <a:pt x="3482168" y="99060"/>
                  </a:lnTo>
                  <a:cubicBezTo>
                    <a:pt x="3482168" y="72390"/>
                    <a:pt x="3464388" y="50800"/>
                    <a:pt x="3438988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384378" y="12700"/>
                  </a:lnTo>
                  <a:cubicBezTo>
                    <a:pt x="3408508" y="12700"/>
                    <a:pt x="3427558" y="31750"/>
                    <a:pt x="3427558" y="55880"/>
                  </a:cubicBezTo>
                  <a:lnTo>
                    <a:pt x="3427558" y="3594085"/>
                  </a:lnTo>
                  <a:cubicBezTo>
                    <a:pt x="3427558" y="3618215"/>
                    <a:pt x="3408508" y="3637265"/>
                    <a:pt x="3384378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1865" y="592373"/>
            <a:ext cx="8085800" cy="9102254"/>
            <a:chOff x="0" y="0"/>
            <a:chExt cx="3280729" cy="369314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213419" cy="3624565"/>
            </a:xfrm>
            <a:custGeom>
              <a:avLst/>
              <a:gdLst/>
              <a:ahLst/>
              <a:cxnLst/>
              <a:rect l="l" t="t" r="r" b="b"/>
              <a:pathLst>
                <a:path w="3213419" h="3624565">
                  <a:moveTo>
                    <a:pt x="43180" y="3624565"/>
                  </a:moveTo>
                  <a:lnTo>
                    <a:pt x="3170239" y="3624565"/>
                  </a:lnTo>
                  <a:cubicBezTo>
                    <a:pt x="3194369" y="3624565"/>
                    <a:pt x="3213419" y="3605515"/>
                    <a:pt x="3213419" y="3581385"/>
                  </a:cubicBezTo>
                  <a:lnTo>
                    <a:pt x="3213419" y="43180"/>
                  </a:lnTo>
                  <a:cubicBezTo>
                    <a:pt x="3213419" y="19050"/>
                    <a:pt x="3194369" y="0"/>
                    <a:pt x="317023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280729" cy="3693145"/>
            </a:xfrm>
            <a:custGeom>
              <a:avLst/>
              <a:gdLst/>
              <a:ahLst/>
              <a:cxnLst/>
              <a:rect l="l" t="t" r="r" b="b"/>
              <a:pathLst>
                <a:path w="3280729" h="3693145">
                  <a:moveTo>
                    <a:pt x="3237549" y="44450"/>
                  </a:moveTo>
                  <a:cubicBezTo>
                    <a:pt x="3232469" y="19050"/>
                    <a:pt x="3209609" y="0"/>
                    <a:pt x="318293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3224849" y="3693145"/>
                  </a:lnTo>
                  <a:cubicBezTo>
                    <a:pt x="3255329" y="3693145"/>
                    <a:pt x="3280729" y="3667745"/>
                    <a:pt x="3280729" y="3637265"/>
                  </a:cubicBezTo>
                  <a:lnTo>
                    <a:pt x="3280729" y="99060"/>
                  </a:lnTo>
                  <a:cubicBezTo>
                    <a:pt x="3280729" y="72390"/>
                    <a:pt x="3262949" y="50800"/>
                    <a:pt x="3237549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182939" y="12700"/>
                  </a:lnTo>
                  <a:cubicBezTo>
                    <a:pt x="3207069" y="12700"/>
                    <a:pt x="3226119" y="31750"/>
                    <a:pt x="3226119" y="55880"/>
                  </a:cubicBezTo>
                  <a:lnTo>
                    <a:pt x="3226119" y="3594085"/>
                  </a:lnTo>
                  <a:cubicBezTo>
                    <a:pt x="3226119" y="3618215"/>
                    <a:pt x="3207069" y="3637265"/>
                    <a:pt x="3182939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0033114" y="1296006"/>
            <a:ext cx="6622406" cy="1311684"/>
          </a:xfrm>
          <a:custGeom>
            <a:avLst/>
            <a:gdLst/>
            <a:ahLst/>
            <a:cxnLst/>
            <a:rect l="l" t="t" r="r" b="b"/>
            <a:pathLst>
              <a:path w="6622406" h="1311684">
                <a:moveTo>
                  <a:pt x="0" y="0"/>
                </a:moveTo>
                <a:lnTo>
                  <a:pt x="6622407" y="0"/>
                </a:lnTo>
                <a:lnTo>
                  <a:pt x="6622407" y="1311684"/>
                </a:lnTo>
                <a:lnTo>
                  <a:pt x="0" y="131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408521" y="4937978"/>
            <a:ext cx="6512488" cy="4022419"/>
          </a:xfrm>
          <a:custGeom>
            <a:avLst/>
            <a:gdLst/>
            <a:ahLst/>
            <a:cxnLst/>
            <a:rect l="l" t="t" r="r" b="b"/>
            <a:pathLst>
              <a:path w="6512488" h="4022419">
                <a:moveTo>
                  <a:pt x="0" y="0"/>
                </a:moveTo>
                <a:lnTo>
                  <a:pt x="6512488" y="0"/>
                </a:lnTo>
                <a:lnTo>
                  <a:pt x="6512488" y="4022419"/>
                </a:lnTo>
                <a:lnTo>
                  <a:pt x="0" y="402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0143033" y="2840363"/>
            <a:ext cx="6512488" cy="3662066"/>
          </a:xfrm>
          <a:custGeom>
            <a:avLst/>
            <a:gdLst/>
            <a:ahLst/>
            <a:cxnLst/>
            <a:rect l="l" t="t" r="r" b="b"/>
            <a:pathLst>
              <a:path w="6512488" h="3662066">
                <a:moveTo>
                  <a:pt x="0" y="0"/>
                </a:moveTo>
                <a:lnTo>
                  <a:pt x="6512488" y="0"/>
                </a:lnTo>
                <a:lnTo>
                  <a:pt x="6512488" y="3662067"/>
                </a:lnTo>
                <a:lnTo>
                  <a:pt x="0" y="3662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1408521" y="3312802"/>
            <a:ext cx="6157887" cy="131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2"/>
              </a:lnSpc>
              <a:spcBef>
                <a:spcPct val="0"/>
              </a:spcBef>
            </a:pPr>
            <a:r>
              <a:rPr lang="en-US" sz="1776" b="1" u="none" strike="noStrike" spc="8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Revenue &amp; Profit Decline (2008 vs. 2007)</a:t>
            </a:r>
          </a:p>
          <a:p>
            <a:pPr marL="383506" lvl="1" indent="-191753" algn="l">
              <a:lnSpc>
                <a:spcPts val="2682"/>
              </a:lnSpc>
              <a:spcBef>
                <a:spcPct val="0"/>
              </a:spcBef>
              <a:buFont typeface="Arial"/>
              <a:buChar char="•"/>
            </a:pPr>
            <a:r>
              <a:rPr lang="en-US" sz="1776" u="none" strike="noStrike" spc="8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Revenue (2008): $1.05B (-$252M, -16.19%)</a:t>
            </a:r>
          </a:p>
          <a:p>
            <a:pPr marL="383506" lvl="1" indent="-191753" algn="l">
              <a:lnSpc>
                <a:spcPts val="2682"/>
              </a:lnSpc>
              <a:spcBef>
                <a:spcPct val="0"/>
              </a:spcBef>
              <a:buFont typeface="Arial"/>
              <a:buChar char="•"/>
            </a:pPr>
            <a:r>
              <a:rPr lang="en-US" sz="1776" u="none" strike="noStrike" spc="8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Profit: Dropped from $688M to $575M (-16.38%)</a:t>
            </a:r>
          </a:p>
          <a:p>
            <a:pPr algn="l">
              <a:lnSpc>
                <a:spcPts val="2682"/>
              </a:lnSpc>
              <a:spcBef>
                <a:spcPct val="0"/>
              </a:spcBef>
            </a:pPr>
            <a:endParaRPr lang="en-US" sz="1776" u="none" strike="noStrike" spc="88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6006" y="1365904"/>
            <a:ext cx="6320403" cy="77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4"/>
              </a:lnSpc>
            </a:pPr>
            <a:r>
              <a:rPr lang="en-US" sz="4503" b="1" i="1" spc="-45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Performance Overview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6006" y="2317867"/>
            <a:ext cx="3733657" cy="52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054" b="1" i="1" spc="-30">
                <a:solidFill>
                  <a:srgbClr val="000000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Revenue and Profit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43033" y="6664355"/>
            <a:ext cx="6622406" cy="28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5590" lvl="1" indent="-202795" algn="l">
              <a:lnSpc>
                <a:spcPts val="2836"/>
              </a:lnSpc>
              <a:buFont typeface="Arial"/>
              <a:buChar char="•"/>
            </a:pPr>
            <a:r>
              <a:rPr lang="en-US" sz="1878" spc="9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The company's revenue and profit tend to fluctuate in the </a:t>
            </a:r>
            <a:r>
              <a:rPr lang="en-US" sz="1878" b="1" spc="9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same direction</a:t>
            </a:r>
            <a:r>
              <a:rPr lang="en-US" sz="1878" spc="9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marL="405590" lvl="1" indent="-202795" algn="l">
              <a:lnSpc>
                <a:spcPts val="2836"/>
              </a:lnSpc>
              <a:buFont typeface="Arial"/>
              <a:buChar char="•"/>
            </a:pPr>
            <a:r>
              <a:rPr lang="en-US" sz="1878" spc="9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Business performance is affected by </a:t>
            </a:r>
            <a:r>
              <a:rPr lang="en-US" sz="1878" b="1" spc="9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seasonality</a:t>
            </a:r>
            <a:r>
              <a:rPr lang="en-US" sz="1878" spc="9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, with strong growth in Q2 and Q4 but declines in other quarters.</a:t>
            </a:r>
          </a:p>
          <a:p>
            <a:pPr marL="405590" lvl="1" indent="-202795" algn="l">
              <a:lnSpc>
                <a:spcPts val="2836"/>
              </a:lnSpc>
              <a:buFont typeface="Arial"/>
              <a:buChar char="•"/>
            </a:pPr>
            <a:r>
              <a:rPr lang="en-US" sz="1878" spc="9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In 2008, both revenue and profit experienced a </a:t>
            </a:r>
            <a:r>
              <a:rPr lang="en-US" sz="1878" b="1" spc="9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significant drop</a:t>
            </a:r>
            <a:r>
              <a:rPr lang="en-US" sz="1878" spc="9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2836"/>
              </a:lnSpc>
            </a:pPr>
            <a:endParaRPr lang="en-US" sz="1878" spc="93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" name="Freeform 5"/>
          <p:cNvSpPr/>
          <p:nvPr/>
        </p:nvSpPr>
        <p:spPr>
          <a:xfrm>
            <a:off x="1246006" y="3078488"/>
            <a:ext cx="9114522" cy="5767622"/>
          </a:xfrm>
          <a:custGeom>
            <a:avLst/>
            <a:gdLst/>
            <a:ahLst/>
            <a:cxnLst/>
            <a:rect l="l" t="t" r="r" b="b"/>
            <a:pathLst>
              <a:path w="9114522" h="5767622">
                <a:moveTo>
                  <a:pt x="0" y="0"/>
                </a:moveTo>
                <a:lnTo>
                  <a:pt x="9114522" y="0"/>
                </a:lnTo>
                <a:lnTo>
                  <a:pt x="9114522" y="5767622"/>
                </a:lnTo>
                <a:lnTo>
                  <a:pt x="0" y="576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36" r="-1523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10942342" y="3379227"/>
            <a:ext cx="5944715" cy="3311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3506" lvl="1" indent="-191753" algn="l">
              <a:lnSpc>
                <a:spcPts val="2682"/>
              </a:lnSpc>
              <a:spcBef>
                <a:spcPct val="0"/>
              </a:spcBef>
              <a:buFont typeface="Arial"/>
              <a:buChar char="•"/>
            </a:pPr>
            <a:r>
              <a:rPr lang="en-US" sz="1776" b="1" u="none" strike="noStrike" spc="8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North America, Europe, and Asia</a:t>
            </a:r>
            <a:r>
              <a:rPr lang="en-US" sz="1776" u="none" strike="noStrike" spc="8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are the three markets where the company operates.</a:t>
            </a:r>
          </a:p>
          <a:p>
            <a:pPr marL="383506" lvl="1" indent="-191753" algn="l">
              <a:lnSpc>
                <a:spcPts val="2682"/>
              </a:lnSpc>
              <a:spcBef>
                <a:spcPct val="0"/>
              </a:spcBef>
              <a:buFont typeface="Arial"/>
              <a:buChar char="•"/>
            </a:pPr>
            <a:r>
              <a:rPr lang="en-US" sz="1776" b="1" u="none" strike="noStrike" spc="8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In 2008:</a:t>
            </a:r>
          </a:p>
          <a:p>
            <a:pPr marL="767013" lvl="2" indent="-255671" algn="l">
              <a:lnSpc>
                <a:spcPts val="2682"/>
              </a:lnSpc>
              <a:spcBef>
                <a:spcPct val="0"/>
              </a:spcBef>
              <a:buFont typeface="Arial"/>
              <a:buChar char="⚬"/>
            </a:pPr>
            <a:r>
              <a:rPr lang="en-US" sz="1776" b="1" u="none" strike="noStrike" spc="8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Asia</a:t>
            </a:r>
            <a:r>
              <a:rPr lang="en-US" sz="1776" u="none" strike="noStrike" spc="8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$240M (22.95% of total revenue)</a:t>
            </a:r>
          </a:p>
          <a:p>
            <a:pPr marL="767013" lvl="2" indent="-255671" algn="l">
              <a:lnSpc>
                <a:spcPts val="2682"/>
              </a:lnSpc>
              <a:spcBef>
                <a:spcPct val="0"/>
              </a:spcBef>
              <a:buFont typeface="Arial"/>
              <a:buChar char="⚬"/>
            </a:pPr>
            <a:r>
              <a:rPr lang="en-US" sz="1776" b="1" u="none" strike="noStrike" spc="8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Europe</a:t>
            </a:r>
            <a:r>
              <a:rPr lang="en-US" sz="1776" u="none" strike="noStrike" spc="8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$195M (18.63% of total revenue)</a:t>
            </a:r>
          </a:p>
          <a:p>
            <a:pPr marL="767013" lvl="2" indent="-255671" algn="l">
              <a:lnSpc>
                <a:spcPts val="2682"/>
              </a:lnSpc>
              <a:spcBef>
                <a:spcPct val="0"/>
              </a:spcBef>
              <a:buFont typeface="Arial"/>
              <a:buChar char="⚬"/>
            </a:pPr>
            <a:r>
              <a:rPr lang="en-US" sz="1776" b="1" u="none" strike="noStrike" spc="88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North America</a:t>
            </a:r>
            <a:r>
              <a:rPr lang="en-US" sz="1776" u="none" strike="noStrike" spc="8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$613M (62% of total revenue)</a:t>
            </a:r>
          </a:p>
          <a:p>
            <a:pPr marL="1150519" lvl="3" indent="-287630" algn="l">
              <a:lnSpc>
                <a:spcPts val="2682"/>
              </a:lnSpc>
              <a:spcBef>
                <a:spcPct val="0"/>
              </a:spcBef>
              <a:buFont typeface="Arial"/>
              <a:buChar char="￭"/>
            </a:pPr>
            <a:r>
              <a:rPr lang="en-US" sz="1776" u="none" strike="noStrike" spc="88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USA: The largest share, contributing 46% ($592M).</a:t>
            </a:r>
          </a:p>
          <a:p>
            <a:pPr algn="l">
              <a:lnSpc>
                <a:spcPts val="2682"/>
              </a:lnSpc>
              <a:spcBef>
                <a:spcPct val="0"/>
              </a:spcBef>
            </a:pPr>
            <a:endParaRPr lang="en-US" sz="1776" u="none" strike="noStrike" spc="88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6006" y="1365904"/>
            <a:ext cx="6320403" cy="76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4"/>
              </a:lnSpc>
            </a:pPr>
            <a:r>
              <a:rPr lang="en-US" sz="4503" b="1" i="1" spc="-45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Ultra-Bold Italics"/>
                <a:sym typeface="Muli Ultra-Bold Italics"/>
              </a:rPr>
              <a:t>Performance</a:t>
            </a:r>
            <a:r>
              <a:rPr lang="en-US" sz="4503" b="1" i="1" spc="-45" dirty="0">
                <a:solidFill>
                  <a:srgbClr val="F2A47D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 </a:t>
            </a:r>
            <a:r>
              <a:rPr lang="en-US" sz="4503" b="1" i="1" spc="-45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Ultra-Bold Italics"/>
                <a:sym typeface="Muli Ultra-Bold Italics"/>
              </a:rPr>
              <a:t>Overview</a:t>
            </a:r>
            <a:r>
              <a:rPr lang="en-US" sz="4503" b="1" i="1" spc="-45" dirty="0">
                <a:solidFill>
                  <a:srgbClr val="F2A47D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6006" y="2317098"/>
            <a:ext cx="4266784" cy="52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054" b="1" spc="-3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Geography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3505806"/>
            <a:ext cx="17164548" cy="6188821"/>
            <a:chOff x="0" y="0"/>
            <a:chExt cx="6964336" cy="251105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2442470"/>
            </a:xfrm>
            <a:custGeom>
              <a:avLst/>
              <a:gdLst/>
              <a:ahLst/>
              <a:cxnLst/>
              <a:rect l="l" t="t" r="r" b="b"/>
              <a:pathLst>
                <a:path w="6897026" h="2442470">
                  <a:moveTo>
                    <a:pt x="43180" y="2442470"/>
                  </a:moveTo>
                  <a:lnTo>
                    <a:pt x="6853846" y="2442470"/>
                  </a:lnTo>
                  <a:cubicBezTo>
                    <a:pt x="6877976" y="2442470"/>
                    <a:pt x="6897026" y="2423420"/>
                    <a:pt x="6897026" y="2399290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399290"/>
                  </a:lnTo>
                  <a:cubicBezTo>
                    <a:pt x="0" y="2423420"/>
                    <a:pt x="19050" y="2442470"/>
                    <a:pt x="43180" y="2442470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2511049"/>
            </a:xfrm>
            <a:custGeom>
              <a:avLst/>
              <a:gdLst/>
              <a:ahLst/>
              <a:cxnLst/>
              <a:rect l="l" t="t" r="r" b="b"/>
              <a:pathLst>
                <a:path w="6964336" h="2511049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411990"/>
                  </a:lnTo>
                  <a:cubicBezTo>
                    <a:pt x="0" y="2438659"/>
                    <a:pt x="17780" y="2460249"/>
                    <a:pt x="43180" y="2466599"/>
                  </a:cubicBezTo>
                  <a:cubicBezTo>
                    <a:pt x="48260" y="2491999"/>
                    <a:pt x="71120" y="2511049"/>
                    <a:pt x="97790" y="2511049"/>
                  </a:cubicBezTo>
                  <a:lnTo>
                    <a:pt x="6908457" y="2511049"/>
                  </a:lnTo>
                  <a:cubicBezTo>
                    <a:pt x="6938936" y="2511049"/>
                    <a:pt x="6964336" y="2485649"/>
                    <a:pt x="6964336" y="2455170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41199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411990"/>
                  </a:lnTo>
                  <a:cubicBezTo>
                    <a:pt x="6909726" y="2436120"/>
                    <a:pt x="6890676" y="2455170"/>
                    <a:pt x="6866546" y="2455170"/>
                  </a:cubicBezTo>
                  <a:lnTo>
                    <a:pt x="55880" y="2455170"/>
                  </a:lnTo>
                  <a:cubicBezTo>
                    <a:pt x="31750" y="2455170"/>
                    <a:pt x="12700" y="2436120"/>
                    <a:pt x="12700" y="2411990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631220"/>
            <a:ext cx="17164548" cy="2636461"/>
            <a:chOff x="0" y="0"/>
            <a:chExt cx="6964336" cy="1069716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1001137"/>
            </a:xfrm>
            <a:custGeom>
              <a:avLst/>
              <a:gdLst/>
              <a:ahLst/>
              <a:cxnLst/>
              <a:rect l="l" t="t" r="r" b="b"/>
              <a:pathLst>
                <a:path w="6897026" h="1001137">
                  <a:moveTo>
                    <a:pt x="43180" y="1001137"/>
                  </a:moveTo>
                  <a:lnTo>
                    <a:pt x="6853846" y="1001137"/>
                  </a:lnTo>
                  <a:cubicBezTo>
                    <a:pt x="6877976" y="1001137"/>
                    <a:pt x="6897026" y="982087"/>
                    <a:pt x="6897026" y="957957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57957"/>
                  </a:lnTo>
                  <a:cubicBezTo>
                    <a:pt x="0" y="982087"/>
                    <a:pt x="19050" y="1001137"/>
                    <a:pt x="43180" y="1001137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1069716"/>
            </a:xfrm>
            <a:custGeom>
              <a:avLst/>
              <a:gdLst/>
              <a:ahLst/>
              <a:cxnLst/>
              <a:rect l="l" t="t" r="r" b="b"/>
              <a:pathLst>
                <a:path w="6964336" h="1069716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0657"/>
                  </a:lnTo>
                  <a:cubicBezTo>
                    <a:pt x="0" y="997327"/>
                    <a:pt x="17780" y="1018916"/>
                    <a:pt x="43180" y="1025266"/>
                  </a:cubicBezTo>
                  <a:cubicBezTo>
                    <a:pt x="48260" y="1050666"/>
                    <a:pt x="71120" y="1069716"/>
                    <a:pt x="97790" y="1069716"/>
                  </a:cubicBezTo>
                  <a:lnTo>
                    <a:pt x="6908457" y="1069716"/>
                  </a:lnTo>
                  <a:cubicBezTo>
                    <a:pt x="6938936" y="1069716"/>
                    <a:pt x="6964336" y="1044316"/>
                    <a:pt x="6964336" y="1013837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065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0657"/>
                  </a:lnTo>
                  <a:cubicBezTo>
                    <a:pt x="6909726" y="994787"/>
                    <a:pt x="6890676" y="1013837"/>
                    <a:pt x="6866546" y="1013837"/>
                  </a:cubicBezTo>
                  <a:lnTo>
                    <a:pt x="55880" y="1013837"/>
                  </a:lnTo>
                  <a:cubicBezTo>
                    <a:pt x="31750" y="1013837"/>
                    <a:pt x="12700" y="994787"/>
                    <a:pt x="12700" y="970657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724676" y="3756918"/>
            <a:ext cx="6054582" cy="3844659"/>
          </a:xfrm>
          <a:custGeom>
            <a:avLst/>
            <a:gdLst/>
            <a:ahLst/>
            <a:cxnLst/>
            <a:rect l="l" t="t" r="r" b="b"/>
            <a:pathLst>
              <a:path w="6054582" h="3844659">
                <a:moveTo>
                  <a:pt x="0" y="0"/>
                </a:moveTo>
                <a:lnTo>
                  <a:pt x="6054581" y="0"/>
                </a:lnTo>
                <a:lnTo>
                  <a:pt x="6054581" y="3844659"/>
                </a:lnTo>
                <a:lnTo>
                  <a:pt x="0" y="3844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1246006" y="1365904"/>
            <a:ext cx="6320403" cy="76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4"/>
              </a:lnSpc>
            </a:pPr>
            <a:r>
              <a:rPr lang="en-US" sz="4503" b="1" i="1" spc="-45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Ultra-Bold Italics"/>
                <a:sym typeface="Muli Ultra-Bold Italics"/>
              </a:rPr>
              <a:t>Performance</a:t>
            </a:r>
            <a:r>
              <a:rPr lang="en-US" sz="4503" b="1" i="1" spc="-45" dirty="0">
                <a:solidFill>
                  <a:srgbClr val="F2A47D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 </a:t>
            </a:r>
            <a:r>
              <a:rPr lang="en-US" sz="4503" b="1" i="1" spc="-45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2A47D"/>
                </a:solidFill>
                <a:latin typeface="Muli Ultra-Bold Italics"/>
                <a:sym typeface="Muli Ultra-Bold Italics"/>
              </a:rPr>
              <a:t>Overview</a:t>
            </a:r>
            <a:r>
              <a:rPr lang="en-US" sz="4503" b="1" i="1" spc="-45" dirty="0">
                <a:solidFill>
                  <a:srgbClr val="F2A47D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6006" y="2078204"/>
            <a:ext cx="4266784" cy="52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054" spc="-3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Channel and 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9692" y="7553952"/>
            <a:ext cx="7011921" cy="186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7" lvl="1" indent="-180958" algn="l">
              <a:lnSpc>
                <a:spcPts val="2531"/>
              </a:lnSpc>
              <a:spcBef>
                <a:spcPct val="0"/>
              </a:spcBef>
              <a:buFont typeface="Arial"/>
              <a:buChar char="•"/>
            </a:pP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The company currently operates through </a:t>
            </a: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four channels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Reseller, Online, Store, Catalog</a:t>
            </a:r>
          </a:p>
          <a:p>
            <a:pPr marL="361917" lvl="1" indent="-180958" algn="l">
              <a:lnSpc>
                <a:spcPts val="2531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Store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is the largest channel, generating </a:t>
            </a: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$571M in 2008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(54.47% of total revenue)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, with most sales in the USA</a:t>
            </a:r>
          </a:p>
          <a:p>
            <a:pPr marL="361917" lvl="1" indent="-180958" algn="l">
              <a:lnSpc>
                <a:spcPts val="2531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Catalog 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sold only in </a:t>
            </a: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USA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, contributing </a:t>
            </a: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$86.96M </a:t>
            </a:r>
          </a:p>
          <a:p>
            <a:pPr algn="l">
              <a:lnSpc>
                <a:spcPts val="2531"/>
              </a:lnSpc>
              <a:spcBef>
                <a:spcPct val="0"/>
              </a:spcBef>
            </a:pPr>
            <a:endParaRPr lang="en-US" sz="1676" b="1" u="none" strike="noStrike" spc="83">
              <a:solidFill>
                <a:srgbClr val="31373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250269" y="3969419"/>
            <a:ext cx="5213702" cy="5213702"/>
          </a:xfrm>
          <a:custGeom>
            <a:avLst/>
            <a:gdLst/>
            <a:ahLst/>
            <a:cxnLst/>
            <a:rect l="l" t="t" r="r" b="b"/>
            <a:pathLst>
              <a:path w="5213702" h="5213702">
                <a:moveTo>
                  <a:pt x="0" y="0"/>
                </a:moveTo>
                <a:lnTo>
                  <a:pt x="5213702" y="0"/>
                </a:lnTo>
                <a:lnTo>
                  <a:pt x="5213702" y="5213702"/>
                </a:lnTo>
                <a:lnTo>
                  <a:pt x="0" y="521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13463971" y="3921794"/>
            <a:ext cx="4055376" cy="375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17" lvl="1" indent="-180958" algn="l">
              <a:lnSpc>
                <a:spcPts val="2531"/>
              </a:lnSpc>
              <a:spcBef>
                <a:spcPct val="0"/>
              </a:spcBef>
              <a:buFont typeface="Arial"/>
              <a:buChar char="•"/>
            </a:pP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Company currently offers </a:t>
            </a: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8 products categories, 32 subcategories and 629 products</a:t>
            </a:r>
          </a:p>
          <a:p>
            <a:pPr algn="l">
              <a:lnSpc>
                <a:spcPts val="2531"/>
              </a:lnSpc>
              <a:spcBef>
                <a:spcPct val="0"/>
              </a:spcBef>
            </a:pPr>
            <a:endParaRPr lang="en-US" sz="1676" b="1" u="none" strike="noStrike" spc="83">
              <a:solidFill>
                <a:srgbClr val="313730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marL="361917" lvl="1" indent="-180958" algn="l">
              <a:lnSpc>
                <a:spcPts val="2531"/>
              </a:lnSpc>
              <a:spcBef>
                <a:spcPct val="0"/>
              </a:spcBef>
              <a:buFont typeface="Arial"/>
              <a:buChar char="•"/>
            </a:pP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Top 3 revenue-generating products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(80.41% of total revenue in 2008):</a:t>
            </a:r>
          </a:p>
          <a:p>
            <a:pPr marL="723834" lvl="2" indent="-241278" algn="l">
              <a:lnSpc>
                <a:spcPts val="2531"/>
              </a:lnSpc>
              <a:spcBef>
                <a:spcPct val="0"/>
              </a:spcBef>
              <a:buFont typeface="Arial"/>
              <a:buChar char="⚬"/>
            </a:pP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Home Appliances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$363M</a:t>
            </a:r>
          </a:p>
          <a:p>
            <a:pPr marL="723834" lvl="2" indent="-241278" algn="l">
              <a:lnSpc>
                <a:spcPts val="2531"/>
              </a:lnSpc>
              <a:spcBef>
                <a:spcPct val="0"/>
              </a:spcBef>
              <a:buFont typeface="Arial"/>
              <a:buChar char="⚬"/>
            </a:pP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Computers: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$257M</a:t>
            </a:r>
          </a:p>
          <a:p>
            <a:pPr marL="723834" lvl="2" indent="-241278" algn="l">
              <a:lnSpc>
                <a:spcPts val="2531"/>
              </a:lnSpc>
              <a:spcBef>
                <a:spcPct val="0"/>
              </a:spcBef>
              <a:buFont typeface="Arial"/>
              <a:buChar char="⚬"/>
            </a:pPr>
            <a:r>
              <a:rPr lang="en-US" sz="1676" b="1" u="none" strike="noStrike" spc="83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Cameras &amp; Camcorders</a:t>
            </a:r>
            <a:r>
              <a:rPr lang="en-US" sz="1676" u="none" strike="noStrike" spc="83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$223M</a:t>
            </a:r>
          </a:p>
          <a:p>
            <a:pPr algn="l">
              <a:lnSpc>
                <a:spcPts val="2531"/>
              </a:lnSpc>
              <a:spcBef>
                <a:spcPct val="0"/>
              </a:spcBef>
            </a:pPr>
            <a:endParaRPr lang="en-US" sz="1676" u="none" strike="noStrike" spc="83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3353312"/>
            <a:chOff x="0" y="0"/>
            <a:chExt cx="6964336" cy="1360571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291991"/>
            </a:xfrm>
            <a:custGeom>
              <a:avLst/>
              <a:gdLst/>
              <a:ahLst/>
              <a:cxnLst/>
              <a:rect l="l" t="t" r="r" b="b"/>
              <a:pathLst>
                <a:path w="6897026" h="1291991">
                  <a:moveTo>
                    <a:pt x="43180" y="1291991"/>
                  </a:moveTo>
                  <a:lnTo>
                    <a:pt x="6853846" y="1291991"/>
                  </a:lnTo>
                  <a:cubicBezTo>
                    <a:pt x="6877976" y="1291991"/>
                    <a:pt x="6897026" y="1272941"/>
                    <a:pt x="6897026" y="1248811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248811"/>
                  </a:lnTo>
                  <a:cubicBezTo>
                    <a:pt x="0" y="1272941"/>
                    <a:pt x="19050" y="1291991"/>
                    <a:pt x="43180" y="1291991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360571"/>
            </a:xfrm>
            <a:custGeom>
              <a:avLst/>
              <a:gdLst/>
              <a:ahLst/>
              <a:cxnLst/>
              <a:rect l="l" t="t" r="r" b="b"/>
              <a:pathLst>
                <a:path w="6964336" h="1360571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261511"/>
                  </a:lnTo>
                  <a:cubicBezTo>
                    <a:pt x="0" y="1288181"/>
                    <a:pt x="17780" y="1309771"/>
                    <a:pt x="43180" y="1316121"/>
                  </a:cubicBezTo>
                  <a:cubicBezTo>
                    <a:pt x="48260" y="1341521"/>
                    <a:pt x="71120" y="1360571"/>
                    <a:pt x="97790" y="1360571"/>
                  </a:cubicBezTo>
                  <a:lnTo>
                    <a:pt x="6908457" y="1360571"/>
                  </a:lnTo>
                  <a:cubicBezTo>
                    <a:pt x="6938936" y="1360571"/>
                    <a:pt x="6964336" y="1335171"/>
                    <a:pt x="6964336" y="1304691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261511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261511"/>
                  </a:lnTo>
                  <a:cubicBezTo>
                    <a:pt x="6909726" y="1285641"/>
                    <a:pt x="6890676" y="1304691"/>
                    <a:pt x="6866546" y="1304691"/>
                  </a:cubicBezTo>
                  <a:lnTo>
                    <a:pt x="55880" y="1304691"/>
                  </a:lnTo>
                  <a:cubicBezTo>
                    <a:pt x="31750" y="1304691"/>
                    <a:pt x="12700" y="1285641"/>
                    <a:pt x="12700" y="1261511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4386598"/>
            <a:ext cx="17164548" cy="5342627"/>
            <a:chOff x="0" y="0"/>
            <a:chExt cx="6964336" cy="216771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099135"/>
            </a:xfrm>
            <a:custGeom>
              <a:avLst/>
              <a:gdLst/>
              <a:ahLst/>
              <a:cxnLst/>
              <a:rect l="l" t="t" r="r" b="b"/>
              <a:pathLst>
                <a:path w="6897026" h="2099135">
                  <a:moveTo>
                    <a:pt x="43180" y="2099135"/>
                  </a:moveTo>
                  <a:lnTo>
                    <a:pt x="6853846" y="2099135"/>
                  </a:lnTo>
                  <a:cubicBezTo>
                    <a:pt x="6877976" y="2099135"/>
                    <a:pt x="6897026" y="2080085"/>
                    <a:pt x="6897026" y="205595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055955"/>
                  </a:lnTo>
                  <a:cubicBezTo>
                    <a:pt x="0" y="2080085"/>
                    <a:pt x="19050" y="2099135"/>
                    <a:pt x="43180" y="209913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167715"/>
            </a:xfrm>
            <a:custGeom>
              <a:avLst/>
              <a:gdLst/>
              <a:ahLst/>
              <a:cxnLst/>
              <a:rect l="l" t="t" r="r" b="b"/>
              <a:pathLst>
                <a:path w="6964336" h="216771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068655"/>
                  </a:lnTo>
                  <a:cubicBezTo>
                    <a:pt x="0" y="2095325"/>
                    <a:pt x="17780" y="2116915"/>
                    <a:pt x="43180" y="2123265"/>
                  </a:cubicBezTo>
                  <a:cubicBezTo>
                    <a:pt x="48260" y="2148665"/>
                    <a:pt x="71120" y="2167715"/>
                    <a:pt x="97790" y="2167715"/>
                  </a:cubicBezTo>
                  <a:lnTo>
                    <a:pt x="6908457" y="2167715"/>
                  </a:lnTo>
                  <a:cubicBezTo>
                    <a:pt x="6938936" y="2167715"/>
                    <a:pt x="6964336" y="2142315"/>
                    <a:pt x="6964336" y="211183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06865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068655"/>
                  </a:lnTo>
                  <a:cubicBezTo>
                    <a:pt x="6909726" y="2092785"/>
                    <a:pt x="6890676" y="2111835"/>
                    <a:pt x="6866546" y="2111835"/>
                  </a:cubicBezTo>
                  <a:lnTo>
                    <a:pt x="55880" y="2111835"/>
                  </a:lnTo>
                  <a:cubicBezTo>
                    <a:pt x="31750" y="2111835"/>
                    <a:pt x="12700" y="2092785"/>
                    <a:pt x="12700" y="206865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71554" y="1063651"/>
            <a:ext cx="14544892" cy="187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49"/>
              </a:lnSpc>
            </a:pPr>
            <a:r>
              <a:rPr lang="en-US" sz="10964" b="1" i="1" spc="-109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8B6FF"/>
                </a:solidFill>
                <a:latin typeface="Muli Ultra-Bold Italics"/>
                <a:ea typeface="Muli Ultra-Bold Italics"/>
                <a:cs typeface="Muli Ultra-Bold Italics"/>
                <a:sym typeface="Muli Ultra-Bold Italics"/>
              </a:rPr>
              <a:t>discussion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1554" y="5957568"/>
            <a:ext cx="9615487" cy="188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133" lvl="1" indent="-290067" algn="l">
              <a:lnSpc>
                <a:spcPts val="3761"/>
              </a:lnSpc>
              <a:buFont typeface="Arial"/>
              <a:buChar char="•"/>
            </a:pPr>
            <a:r>
              <a:rPr lang="en-US" sz="2687" spc="1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In </a:t>
            </a:r>
            <a:r>
              <a:rPr lang="en-US" sz="2687" b="1" spc="13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2007</a:t>
            </a:r>
            <a:r>
              <a:rPr lang="en-US" sz="2687" spc="1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, revenue grew well, reaching </a:t>
            </a:r>
            <a:r>
              <a:rPr lang="en-US" sz="2687" b="1" spc="13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$1.25B</a:t>
            </a:r>
            <a:r>
              <a:rPr lang="en-US" sz="2687" spc="1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marL="580133" lvl="1" indent="-290067" algn="l">
              <a:lnSpc>
                <a:spcPts val="3761"/>
              </a:lnSpc>
              <a:buFont typeface="Arial"/>
              <a:buChar char="•"/>
            </a:pPr>
            <a:r>
              <a:rPr lang="en-US" sz="2687" spc="1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However, there was a </a:t>
            </a:r>
            <a:r>
              <a:rPr lang="en-US" sz="2687" b="1" spc="13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sharp decline in early 2008</a:t>
            </a:r>
            <a:r>
              <a:rPr lang="en-US" sz="2687" spc="1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marL="580133" lvl="1" indent="-290067" algn="l">
              <a:lnSpc>
                <a:spcPts val="3761"/>
              </a:lnSpc>
              <a:buFont typeface="Arial"/>
              <a:buChar char="•"/>
            </a:pPr>
            <a:r>
              <a:rPr lang="en-US" sz="2687" b="1" spc="13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What caused this drop?</a:t>
            </a:r>
          </a:p>
          <a:p>
            <a:pPr algn="l">
              <a:lnSpc>
                <a:spcPts val="3761"/>
              </a:lnSpc>
            </a:pPr>
            <a:endParaRPr lang="en-US" sz="2687" b="1" spc="134">
              <a:solidFill>
                <a:srgbClr val="31373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162464" y="5143500"/>
            <a:ext cx="4616901" cy="3919556"/>
          </a:xfrm>
          <a:custGeom>
            <a:avLst/>
            <a:gdLst/>
            <a:ahLst/>
            <a:cxnLst/>
            <a:rect l="l" t="t" r="r" b="b"/>
            <a:pathLst>
              <a:path w="4616901" h="3919556">
                <a:moveTo>
                  <a:pt x="0" y="0"/>
                </a:moveTo>
                <a:lnTo>
                  <a:pt x="4616900" y="0"/>
                </a:lnTo>
                <a:lnTo>
                  <a:pt x="4616900" y="3919556"/>
                </a:lnTo>
                <a:lnTo>
                  <a:pt x="0" y="391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4771442"/>
            <a:ext cx="17164548" cy="5109214"/>
            <a:chOff x="0" y="0"/>
            <a:chExt cx="6964336" cy="207301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2004430"/>
            </a:xfrm>
            <a:custGeom>
              <a:avLst/>
              <a:gdLst/>
              <a:ahLst/>
              <a:cxnLst/>
              <a:rect l="l" t="t" r="r" b="b"/>
              <a:pathLst>
                <a:path w="6897026" h="2004430">
                  <a:moveTo>
                    <a:pt x="43180" y="2004430"/>
                  </a:moveTo>
                  <a:lnTo>
                    <a:pt x="6853846" y="2004430"/>
                  </a:lnTo>
                  <a:cubicBezTo>
                    <a:pt x="6877976" y="2004430"/>
                    <a:pt x="6897026" y="1985380"/>
                    <a:pt x="6897026" y="1961250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961250"/>
                  </a:lnTo>
                  <a:cubicBezTo>
                    <a:pt x="0" y="1985380"/>
                    <a:pt x="19050" y="2004430"/>
                    <a:pt x="43180" y="2004430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2073010"/>
            </a:xfrm>
            <a:custGeom>
              <a:avLst/>
              <a:gdLst/>
              <a:ahLst/>
              <a:cxnLst/>
              <a:rect l="l" t="t" r="r" b="b"/>
              <a:pathLst>
                <a:path w="6964336" h="2073010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973950"/>
                  </a:lnTo>
                  <a:cubicBezTo>
                    <a:pt x="0" y="2000620"/>
                    <a:pt x="17780" y="2022210"/>
                    <a:pt x="43180" y="2028560"/>
                  </a:cubicBezTo>
                  <a:cubicBezTo>
                    <a:pt x="48260" y="2053960"/>
                    <a:pt x="71120" y="2073010"/>
                    <a:pt x="97790" y="2073010"/>
                  </a:cubicBezTo>
                  <a:lnTo>
                    <a:pt x="6908457" y="2073010"/>
                  </a:lnTo>
                  <a:cubicBezTo>
                    <a:pt x="6938936" y="2073010"/>
                    <a:pt x="6964336" y="2047610"/>
                    <a:pt x="6964336" y="2017130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97395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973950"/>
                  </a:lnTo>
                  <a:cubicBezTo>
                    <a:pt x="6909726" y="1998080"/>
                    <a:pt x="6890676" y="2017130"/>
                    <a:pt x="6866546" y="2017130"/>
                  </a:cubicBezTo>
                  <a:lnTo>
                    <a:pt x="55880" y="2017130"/>
                  </a:lnTo>
                  <a:cubicBezTo>
                    <a:pt x="31750" y="2017130"/>
                    <a:pt x="12700" y="1998080"/>
                    <a:pt x="12700" y="1973950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1726" y="631220"/>
            <a:ext cx="17164548" cy="4016203"/>
            <a:chOff x="0" y="0"/>
            <a:chExt cx="6964336" cy="1629532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1560952"/>
            </a:xfrm>
            <a:custGeom>
              <a:avLst/>
              <a:gdLst/>
              <a:ahLst/>
              <a:cxnLst/>
              <a:rect l="l" t="t" r="r" b="b"/>
              <a:pathLst>
                <a:path w="6897026" h="1560952">
                  <a:moveTo>
                    <a:pt x="43180" y="1560952"/>
                  </a:moveTo>
                  <a:lnTo>
                    <a:pt x="6853846" y="1560952"/>
                  </a:lnTo>
                  <a:cubicBezTo>
                    <a:pt x="6877976" y="1560952"/>
                    <a:pt x="6897026" y="1541902"/>
                    <a:pt x="6897026" y="1517772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517772"/>
                  </a:lnTo>
                  <a:cubicBezTo>
                    <a:pt x="0" y="1541902"/>
                    <a:pt x="19050" y="1560952"/>
                    <a:pt x="43180" y="1560952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1629532"/>
            </a:xfrm>
            <a:custGeom>
              <a:avLst/>
              <a:gdLst/>
              <a:ahLst/>
              <a:cxnLst/>
              <a:rect l="l" t="t" r="r" b="b"/>
              <a:pathLst>
                <a:path w="6964336" h="1629532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530472"/>
                  </a:lnTo>
                  <a:cubicBezTo>
                    <a:pt x="0" y="1557142"/>
                    <a:pt x="17780" y="1578732"/>
                    <a:pt x="43180" y="1585082"/>
                  </a:cubicBezTo>
                  <a:cubicBezTo>
                    <a:pt x="48260" y="1610482"/>
                    <a:pt x="71120" y="1629532"/>
                    <a:pt x="97790" y="1629532"/>
                  </a:cubicBezTo>
                  <a:lnTo>
                    <a:pt x="6908457" y="1629532"/>
                  </a:lnTo>
                  <a:cubicBezTo>
                    <a:pt x="6938936" y="1629532"/>
                    <a:pt x="6964336" y="1604132"/>
                    <a:pt x="6964336" y="1573652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530472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530472"/>
                  </a:lnTo>
                  <a:cubicBezTo>
                    <a:pt x="6909726" y="1554602"/>
                    <a:pt x="6890676" y="1573652"/>
                    <a:pt x="6866546" y="1573652"/>
                  </a:cubicBezTo>
                  <a:lnTo>
                    <a:pt x="55880" y="1573652"/>
                  </a:lnTo>
                  <a:cubicBezTo>
                    <a:pt x="31750" y="1573652"/>
                    <a:pt x="12700" y="1554602"/>
                    <a:pt x="12700" y="1530472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9275394" y="2404880"/>
            <a:ext cx="7254208" cy="1331245"/>
          </a:xfrm>
          <a:custGeom>
            <a:avLst/>
            <a:gdLst/>
            <a:ahLst/>
            <a:cxnLst/>
            <a:rect l="l" t="t" r="r" b="b"/>
            <a:pathLst>
              <a:path w="7254208" h="1331245">
                <a:moveTo>
                  <a:pt x="0" y="0"/>
                </a:moveTo>
                <a:lnTo>
                  <a:pt x="7254208" y="0"/>
                </a:lnTo>
                <a:lnTo>
                  <a:pt x="7254208" y="1331246"/>
                </a:lnTo>
                <a:lnTo>
                  <a:pt x="0" y="133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5" t="-205" r="-1523" b="-221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9518456" y="5203968"/>
            <a:ext cx="6590417" cy="2487882"/>
          </a:xfrm>
          <a:custGeom>
            <a:avLst/>
            <a:gdLst/>
            <a:ahLst/>
            <a:cxnLst/>
            <a:rect l="l" t="t" r="r" b="b"/>
            <a:pathLst>
              <a:path w="6590417" h="2487882">
                <a:moveTo>
                  <a:pt x="0" y="0"/>
                </a:moveTo>
                <a:lnTo>
                  <a:pt x="6590417" y="0"/>
                </a:lnTo>
                <a:lnTo>
                  <a:pt x="6590417" y="2487882"/>
                </a:lnTo>
                <a:lnTo>
                  <a:pt x="0" y="2487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420197" y="5226018"/>
            <a:ext cx="6473596" cy="2443783"/>
          </a:xfrm>
          <a:custGeom>
            <a:avLst/>
            <a:gdLst/>
            <a:ahLst/>
            <a:cxnLst/>
            <a:rect l="l" t="t" r="r" b="b"/>
            <a:pathLst>
              <a:path w="6473596" h="2443783">
                <a:moveTo>
                  <a:pt x="0" y="0"/>
                </a:moveTo>
                <a:lnTo>
                  <a:pt x="6473596" y="0"/>
                </a:lnTo>
                <a:lnTo>
                  <a:pt x="6473596" y="2443782"/>
                </a:lnTo>
                <a:lnTo>
                  <a:pt x="0" y="244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11849894" y="5336942"/>
            <a:ext cx="1037101" cy="675412"/>
          </a:xfrm>
          <a:custGeom>
            <a:avLst/>
            <a:gdLst/>
            <a:ahLst/>
            <a:cxnLst/>
            <a:rect l="l" t="t" r="r" b="b"/>
            <a:pathLst>
              <a:path w="1037101" h="675412">
                <a:moveTo>
                  <a:pt x="0" y="0"/>
                </a:moveTo>
                <a:lnTo>
                  <a:pt x="1037101" y="0"/>
                </a:lnTo>
                <a:lnTo>
                  <a:pt x="1037101" y="675412"/>
                </a:lnTo>
                <a:lnTo>
                  <a:pt x="0" y="675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1281570" y="2259093"/>
            <a:ext cx="7993824" cy="192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060" lvl="1" indent="-182530" algn="l">
              <a:lnSpc>
                <a:spcPts val="2198"/>
              </a:lnSpc>
              <a:buFont typeface="Arial"/>
              <a:buChar char="•"/>
            </a:pP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In </a:t>
            </a: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2008</a:t>
            </a: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, revenue declined </a:t>
            </a: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by $203M (-16.2%)</a:t>
            </a: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due to:</a:t>
            </a:r>
          </a:p>
          <a:p>
            <a:pPr marL="730120" lvl="2" indent="-243373" algn="l">
              <a:lnSpc>
                <a:spcPts val="2198"/>
              </a:lnSpc>
              <a:buFont typeface="Arial"/>
              <a:buChar char="⚬"/>
            </a:pP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Higher average order value: </a:t>
            </a: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Increased by </a:t>
            </a: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$728 (+22%)</a:t>
            </a: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, boosting revenue by </a:t>
            </a: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$189M</a:t>
            </a: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marL="730120" lvl="2" indent="-243373" algn="l">
              <a:lnSpc>
                <a:spcPts val="2198"/>
              </a:lnSpc>
              <a:buFont typeface="Arial"/>
              <a:buChar char="⚬"/>
            </a:pP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Significant drop in order volume</a:t>
            </a: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Decreased by </a:t>
            </a: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118K (-31.3%)</a:t>
            </a: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, reducing revenue by </a:t>
            </a: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$392M</a:t>
            </a: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2198"/>
              </a:lnSpc>
            </a:pP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Conclusion</a:t>
            </a:r>
            <a:r>
              <a:rPr lang="en-US" sz="1690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The main cause of revenue decline was the sharp drop in order volume.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0197" y="7848345"/>
            <a:ext cx="634913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060" lvl="1" indent="-182530" algn="l">
              <a:lnSpc>
                <a:spcPts val="2029"/>
              </a:lnSpc>
              <a:spcBef>
                <a:spcPct val="0"/>
              </a:spcBef>
              <a:buFont typeface="Arial"/>
              <a:buChar char="•"/>
            </a:pPr>
            <a:r>
              <a:rPr lang="en-US" sz="1690" b="1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Seasonal</a:t>
            </a:r>
            <a:r>
              <a:rPr lang="en-US" sz="1690" b="1" u="none" strike="noStrike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 trends</a:t>
            </a:r>
            <a:r>
              <a:rPr lang="en-US" sz="1690" u="none" strike="noStrike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Peaks in Q2 &amp; Q4, bottom in Q1.</a:t>
            </a:r>
          </a:p>
          <a:p>
            <a:pPr marL="365060" lvl="1" indent="-182530" algn="l">
              <a:lnSpc>
                <a:spcPts val="2029"/>
              </a:lnSpc>
              <a:spcBef>
                <a:spcPct val="0"/>
              </a:spcBef>
              <a:buFont typeface="Arial"/>
              <a:buChar char="•"/>
            </a:pPr>
            <a:r>
              <a:rPr lang="en-US" sz="1690" b="1" u="none" strike="noStrike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Revenue decline mainly from North America</a:t>
            </a:r>
            <a:r>
              <a:rPr lang="en-US" sz="1690" u="none" strike="noStrike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, while Asia showed </a:t>
            </a:r>
            <a:r>
              <a:rPr lang="en-US" sz="1690" b="1" u="none" strike="noStrike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steady growth</a:t>
            </a:r>
            <a:r>
              <a:rPr lang="en-US" sz="1690" u="none" strike="noStrike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over time.</a:t>
            </a:r>
          </a:p>
          <a:p>
            <a:pPr algn="l">
              <a:lnSpc>
                <a:spcPts val="2029"/>
              </a:lnSpc>
              <a:spcBef>
                <a:spcPct val="0"/>
              </a:spcBef>
            </a:pPr>
            <a:r>
              <a:rPr lang="en-US" sz="1690" b="1" u="none" strike="noStrike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Conclusion</a:t>
            </a:r>
            <a:r>
              <a:rPr lang="en-US" sz="1690" u="none" strike="noStrike" spc="35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The decline was largely driven by the</a:t>
            </a:r>
            <a:r>
              <a:rPr lang="en-US" sz="1690" b="1" u="none" strike="noStrike" spc="35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 2008-2009 global financial crisis.</a:t>
            </a:r>
          </a:p>
          <a:p>
            <a:pPr algn="l">
              <a:lnSpc>
                <a:spcPts val="2029"/>
              </a:lnSpc>
              <a:spcBef>
                <a:spcPct val="0"/>
              </a:spcBef>
            </a:pPr>
            <a:endParaRPr lang="en-US" sz="1690" b="1" u="none" strike="noStrike" spc="35">
              <a:solidFill>
                <a:srgbClr val="31373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81570" y="1126161"/>
            <a:ext cx="15469404" cy="249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563" b="1" i="1" spc="-35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8B6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Revenue decline was mainly caused by a sharp drop in order volume.</a:t>
            </a:r>
          </a:p>
          <a:p>
            <a:pPr algn="l">
              <a:lnSpc>
                <a:spcPts val="4988"/>
              </a:lnSpc>
            </a:pPr>
            <a:endParaRPr lang="en-US" sz="3563" b="1" i="1" spc="-35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38B6FF"/>
              </a:solidFill>
              <a:latin typeface="Muli Bold Italics"/>
              <a:ea typeface="Muli Bold Italics"/>
              <a:cs typeface="Muli Bold Italics"/>
              <a:sym typeface="Muli Bold Italics"/>
            </a:endParaRPr>
          </a:p>
          <a:p>
            <a:pPr algn="l">
              <a:lnSpc>
                <a:spcPts val="4988"/>
              </a:lnSpc>
            </a:pPr>
            <a:endParaRPr lang="en-US" sz="3563" b="1" i="1" spc="-35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38B6FF"/>
              </a:solidFill>
              <a:latin typeface="Muli Bold Italics"/>
              <a:ea typeface="Muli Bold Italics"/>
              <a:cs typeface="Muli Bold Italics"/>
              <a:sym typeface="Muli Bold Italics"/>
            </a:endParaRPr>
          </a:p>
          <a:p>
            <a:pPr algn="l">
              <a:lnSpc>
                <a:spcPts val="4988"/>
              </a:lnSpc>
            </a:pPr>
            <a:endParaRPr lang="en-US" sz="3563" b="1" i="1" spc="-35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38B6FF"/>
              </a:solidFill>
              <a:latin typeface="Muli Bold Italics"/>
              <a:ea typeface="Muli Bold Italics"/>
              <a:cs typeface="Muli Bold Italics"/>
              <a:sym typeface="Muli Bold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51530" y="7848345"/>
            <a:ext cx="685232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649" lvl="1" indent="-193325" algn="l">
              <a:lnSpc>
                <a:spcPts val="2149"/>
              </a:lnSpc>
              <a:spcBef>
                <a:spcPct val="0"/>
              </a:spcBef>
              <a:buFont typeface="Arial"/>
              <a:buChar char="•"/>
            </a:pPr>
            <a:r>
              <a:rPr lang="en-US" sz="1790" b="1" u="none" strike="noStrike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Discount Rate:</a:t>
            </a:r>
            <a:r>
              <a:rPr lang="en-US" sz="1790" u="none" strike="noStrike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Affected by seasonality, peaking in Q4 and hitting a low in Q2.</a:t>
            </a:r>
          </a:p>
          <a:p>
            <a:pPr marL="386649" lvl="1" indent="-193325" algn="l">
              <a:lnSpc>
                <a:spcPts val="2149"/>
              </a:lnSpc>
              <a:spcBef>
                <a:spcPct val="0"/>
              </a:spcBef>
              <a:buFont typeface="Arial"/>
              <a:buChar char="•"/>
            </a:pPr>
            <a:r>
              <a:rPr lang="en-US" sz="1790" b="1" u="none" strike="noStrike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Return Rate:</a:t>
            </a:r>
            <a:r>
              <a:rPr lang="en-US" sz="1790" u="none" strike="noStrike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Declined steadily over time.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sz="1790" b="1" u="none" strike="noStrike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Conclusion:</a:t>
            </a:r>
            <a:r>
              <a:rPr lang="en-US" sz="1790" u="none" strike="noStrike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 Indicates an increase in customer satisfaction.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909223" y="5429957"/>
            <a:ext cx="1037101" cy="675412"/>
          </a:xfrm>
          <a:custGeom>
            <a:avLst/>
            <a:gdLst/>
            <a:ahLst/>
            <a:cxnLst/>
            <a:rect l="l" t="t" r="r" b="b"/>
            <a:pathLst>
              <a:path w="1037101" h="675412">
                <a:moveTo>
                  <a:pt x="0" y="0"/>
                </a:moveTo>
                <a:lnTo>
                  <a:pt x="1037101" y="0"/>
                </a:lnTo>
                <a:lnTo>
                  <a:pt x="1037101" y="675412"/>
                </a:lnTo>
                <a:lnTo>
                  <a:pt x="0" y="675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Freeform 17"/>
          <p:cNvSpPr/>
          <p:nvPr/>
        </p:nvSpPr>
        <p:spPr>
          <a:xfrm>
            <a:off x="10173009" y="6994388"/>
            <a:ext cx="1037101" cy="675412"/>
          </a:xfrm>
          <a:custGeom>
            <a:avLst/>
            <a:gdLst/>
            <a:ahLst/>
            <a:cxnLst/>
            <a:rect l="l" t="t" r="r" b="b"/>
            <a:pathLst>
              <a:path w="1037101" h="675412">
                <a:moveTo>
                  <a:pt x="0" y="0"/>
                </a:moveTo>
                <a:lnTo>
                  <a:pt x="1037102" y="0"/>
                </a:lnTo>
                <a:lnTo>
                  <a:pt x="1037102" y="675412"/>
                </a:lnTo>
                <a:lnTo>
                  <a:pt x="0" y="675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8" name="Freeform 18"/>
          <p:cNvSpPr/>
          <p:nvPr/>
        </p:nvSpPr>
        <p:spPr>
          <a:xfrm>
            <a:off x="13419911" y="6994388"/>
            <a:ext cx="1037101" cy="675412"/>
          </a:xfrm>
          <a:custGeom>
            <a:avLst/>
            <a:gdLst/>
            <a:ahLst/>
            <a:cxnLst/>
            <a:rect l="l" t="t" r="r" b="b"/>
            <a:pathLst>
              <a:path w="1037101" h="675412">
                <a:moveTo>
                  <a:pt x="0" y="0"/>
                </a:moveTo>
                <a:lnTo>
                  <a:pt x="1037101" y="0"/>
                </a:lnTo>
                <a:lnTo>
                  <a:pt x="1037101" y="675412"/>
                </a:lnTo>
                <a:lnTo>
                  <a:pt x="0" y="675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9253185" cy="9102254"/>
            <a:chOff x="0" y="0"/>
            <a:chExt cx="3754383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687073" cy="3624565"/>
            </a:xfrm>
            <a:custGeom>
              <a:avLst/>
              <a:gdLst/>
              <a:ahLst/>
              <a:cxnLst/>
              <a:rect l="l" t="t" r="r" b="b"/>
              <a:pathLst>
                <a:path w="3687073" h="3624565">
                  <a:moveTo>
                    <a:pt x="43180" y="3624565"/>
                  </a:moveTo>
                  <a:lnTo>
                    <a:pt x="3643893" y="3624565"/>
                  </a:lnTo>
                  <a:cubicBezTo>
                    <a:pt x="3668023" y="3624565"/>
                    <a:pt x="3687073" y="3605515"/>
                    <a:pt x="3687073" y="3581385"/>
                  </a:cubicBezTo>
                  <a:lnTo>
                    <a:pt x="3687073" y="43180"/>
                  </a:lnTo>
                  <a:cubicBezTo>
                    <a:pt x="3687073" y="19050"/>
                    <a:pt x="3668023" y="0"/>
                    <a:pt x="3643893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754383" cy="3693145"/>
            </a:xfrm>
            <a:custGeom>
              <a:avLst/>
              <a:gdLst/>
              <a:ahLst/>
              <a:cxnLst/>
              <a:rect l="l" t="t" r="r" b="b"/>
              <a:pathLst>
                <a:path w="3754383" h="3693145">
                  <a:moveTo>
                    <a:pt x="3711203" y="44450"/>
                  </a:moveTo>
                  <a:cubicBezTo>
                    <a:pt x="3706123" y="19050"/>
                    <a:pt x="3683263" y="0"/>
                    <a:pt x="3656593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3698503" y="3693145"/>
                  </a:lnTo>
                  <a:cubicBezTo>
                    <a:pt x="3728983" y="3693145"/>
                    <a:pt x="3754383" y="3667745"/>
                    <a:pt x="3754383" y="3637265"/>
                  </a:cubicBezTo>
                  <a:lnTo>
                    <a:pt x="3754383" y="99060"/>
                  </a:lnTo>
                  <a:cubicBezTo>
                    <a:pt x="3754383" y="72390"/>
                    <a:pt x="3736603" y="50800"/>
                    <a:pt x="3711203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656593" y="12700"/>
                  </a:lnTo>
                  <a:cubicBezTo>
                    <a:pt x="3680723" y="12700"/>
                    <a:pt x="3699773" y="31750"/>
                    <a:pt x="3699773" y="55880"/>
                  </a:cubicBezTo>
                  <a:lnTo>
                    <a:pt x="3699773" y="3594085"/>
                  </a:lnTo>
                  <a:cubicBezTo>
                    <a:pt x="3699773" y="3618215"/>
                    <a:pt x="3680723" y="3637265"/>
                    <a:pt x="3656593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6183" y="592373"/>
            <a:ext cx="7454100" cy="9102254"/>
            <a:chOff x="0" y="0"/>
            <a:chExt cx="3024423" cy="369314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2957113" cy="3624565"/>
            </a:xfrm>
            <a:custGeom>
              <a:avLst/>
              <a:gdLst/>
              <a:ahLst/>
              <a:cxnLst/>
              <a:rect l="l" t="t" r="r" b="b"/>
              <a:pathLst>
                <a:path w="2957113" h="3624565">
                  <a:moveTo>
                    <a:pt x="43180" y="3624565"/>
                  </a:moveTo>
                  <a:lnTo>
                    <a:pt x="2913933" y="3624565"/>
                  </a:lnTo>
                  <a:cubicBezTo>
                    <a:pt x="2938063" y="3624565"/>
                    <a:pt x="2957113" y="3605515"/>
                    <a:pt x="2957113" y="3581385"/>
                  </a:cubicBezTo>
                  <a:lnTo>
                    <a:pt x="2957113" y="43180"/>
                  </a:lnTo>
                  <a:cubicBezTo>
                    <a:pt x="2957113" y="19050"/>
                    <a:pt x="2938063" y="0"/>
                    <a:pt x="2913933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DF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024423" cy="3693145"/>
            </a:xfrm>
            <a:custGeom>
              <a:avLst/>
              <a:gdLst/>
              <a:ahLst/>
              <a:cxnLst/>
              <a:rect l="l" t="t" r="r" b="b"/>
              <a:pathLst>
                <a:path w="3024423" h="3693145">
                  <a:moveTo>
                    <a:pt x="2981243" y="44450"/>
                  </a:moveTo>
                  <a:cubicBezTo>
                    <a:pt x="2976163" y="19050"/>
                    <a:pt x="2953303" y="0"/>
                    <a:pt x="2926633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2968543" y="3693145"/>
                  </a:lnTo>
                  <a:cubicBezTo>
                    <a:pt x="2999023" y="3693145"/>
                    <a:pt x="3024423" y="3667745"/>
                    <a:pt x="3024423" y="3637265"/>
                  </a:cubicBezTo>
                  <a:lnTo>
                    <a:pt x="3024423" y="99060"/>
                  </a:lnTo>
                  <a:cubicBezTo>
                    <a:pt x="3024423" y="72390"/>
                    <a:pt x="3006643" y="50800"/>
                    <a:pt x="2981243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926633" y="12700"/>
                  </a:lnTo>
                  <a:cubicBezTo>
                    <a:pt x="2950763" y="12700"/>
                    <a:pt x="2969813" y="31750"/>
                    <a:pt x="2969813" y="55880"/>
                  </a:cubicBezTo>
                  <a:lnTo>
                    <a:pt x="2969813" y="3594085"/>
                  </a:lnTo>
                  <a:cubicBezTo>
                    <a:pt x="2969813" y="3618215"/>
                    <a:pt x="2950763" y="3637265"/>
                    <a:pt x="2926633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313730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8" name="Freeform 8"/>
          <p:cNvSpPr/>
          <p:nvPr/>
        </p:nvSpPr>
        <p:spPr>
          <a:xfrm>
            <a:off x="1819916" y="2656064"/>
            <a:ext cx="6467200" cy="1657220"/>
          </a:xfrm>
          <a:custGeom>
            <a:avLst/>
            <a:gdLst/>
            <a:ahLst/>
            <a:cxnLst/>
            <a:rect l="l" t="t" r="r" b="b"/>
            <a:pathLst>
              <a:path w="6467200" h="1657220">
                <a:moveTo>
                  <a:pt x="0" y="0"/>
                </a:moveTo>
                <a:lnTo>
                  <a:pt x="6467200" y="0"/>
                </a:lnTo>
                <a:lnTo>
                  <a:pt x="6467200" y="1657220"/>
                </a:lnTo>
                <a:lnTo>
                  <a:pt x="0" y="165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770317" y="4528759"/>
            <a:ext cx="6566398" cy="3685391"/>
          </a:xfrm>
          <a:custGeom>
            <a:avLst/>
            <a:gdLst/>
            <a:ahLst/>
            <a:cxnLst/>
            <a:rect l="l" t="t" r="r" b="b"/>
            <a:pathLst>
              <a:path w="6566398" h="3685391">
                <a:moveTo>
                  <a:pt x="0" y="0"/>
                </a:moveTo>
                <a:lnTo>
                  <a:pt x="6566398" y="0"/>
                </a:lnTo>
                <a:lnTo>
                  <a:pt x="6566398" y="3685391"/>
                </a:lnTo>
                <a:lnTo>
                  <a:pt x="0" y="3685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11001405" y="1397032"/>
            <a:ext cx="6257895" cy="198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2"/>
              </a:lnSpc>
            </a:pPr>
            <a:r>
              <a:rPr lang="en-US" sz="1747" b="1" spc="3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North America saw the biggest decline, losing $175M (71% of the global revenue drop).</a:t>
            </a:r>
          </a:p>
          <a:p>
            <a:pPr marL="377368" lvl="1" indent="-188684" algn="l">
              <a:lnSpc>
                <a:spcPts val="2272"/>
              </a:lnSpc>
              <a:buFont typeface="Arial"/>
              <a:buChar char="•"/>
            </a:pPr>
            <a:r>
              <a:rPr lang="en-US" sz="1747" spc="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Store channel was hit hardest, dropping $156M (-89%).</a:t>
            </a:r>
          </a:p>
          <a:p>
            <a:pPr marL="377368" lvl="1" indent="-188684" algn="l">
              <a:lnSpc>
                <a:spcPts val="2272"/>
              </a:lnSpc>
              <a:buFont typeface="Arial"/>
              <a:buChar char="•"/>
            </a:pPr>
            <a:r>
              <a:rPr lang="en-US" sz="1747" spc="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Catalog, sold only in the USA, declined by $27M.</a:t>
            </a:r>
          </a:p>
          <a:p>
            <a:pPr marL="377368" lvl="1" indent="-188684" algn="l">
              <a:lnSpc>
                <a:spcPts val="2272"/>
              </a:lnSpc>
              <a:buFont typeface="Arial"/>
              <a:buChar char="•"/>
            </a:pPr>
            <a:r>
              <a:rPr lang="en-US" sz="1747" spc="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Online was the only channel with slight growth, increasing by $10M (+5.7%).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0055" y="1166210"/>
            <a:ext cx="8545025" cy="127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49" b="1" i="1" spc="-24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8B6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Asia showed positive growth across all channels</a:t>
            </a:r>
          </a:p>
          <a:p>
            <a:pPr algn="l">
              <a:lnSpc>
                <a:spcPts val="3429"/>
              </a:lnSpc>
            </a:pPr>
            <a:r>
              <a:rPr lang="en-US" sz="2449" b="1" i="1" spc="-24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8B6F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Online channel experienced positive growth in all regions</a:t>
            </a:r>
          </a:p>
          <a:p>
            <a:pPr algn="l">
              <a:lnSpc>
                <a:spcPts val="3429"/>
              </a:lnSpc>
            </a:pPr>
            <a:endParaRPr lang="en-US" sz="2449" b="1" i="1" spc="-24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38B6FF"/>
              </a:solidFill>
              <a:latin typeface="Muli Bold Italics"/>
              <a:ea typeface="Muli Bold Italics"/>
              <a:cs typeface="Muli Bold Italics"/>
              <a:sym typeface="Muli 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62654" y="6114186"/>
            <a:ext cx="6170074" cy="141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2"/>
              </a:lnSpc>
            </a:pPr>
            <a:r>
              <a:rPr lang="en-US" sz="1747" b="1" spc="3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Asia was the only region with revenue growth across all channels, increasing by $41M.</a:t>
            </a:r>
          </a:p>
          <a:p>
            <a:pPr marL="377368" lvl="1" indent="-188684" algn="l">
              <a:lnSpc>
                <a:spcPts val="2272"/>
              </a:lnSpc>
              <a:buFont typeface="Arial"/>
              <a:buChar char="•"/>
            </a:pPr>
            <a:r>
              <a:rPr lang="en-US" sz="1747" spc="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Store saw the highest growth, adding $24M, followed by Online, which grew by $13M.</a:t>
            </a:r>
          </a:p>
          <a:p>
            <a:pPr algn="l">
              <a:lnSpc>
                <a:spcPts val="2272"/>
              </a:lnSpc>
            </a:pPr>
            <a:endParaRPr lang="en-US" sz="1747" spc="34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0156" y="3854388"/>
            <a:ext cx="6092572" cy="170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2"/>
              </a:lnSpc>
            </a:pPr>
            <a:r>
              <a:rPr lang="en-US" sz="1747" b="1" spc="3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Europe followed a similar trend to North America but on a smaller scale, with a revenue drop of $68M.</a:t>
            </a:r>
          </a:p>
          <a:p>
            <a:pPr marL="377368" lvl="1" indent="-188684" algn="l">
              <a:lnSpc>
                <a:spcPts val="2272"/>
              </a:lnSpc>
              <a:buFont typeface="Arial"/>
              <a:buChar char="•"/>
            </a:pPr>
            <a:r>
              <a:rPr lang="en-US" sz="1747" spc="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Store channel saw the largest decline, losing $64M (94% of the region’s total drop).</a:t>
            </a:r>
          </a:p>
          <a:p>
            <a:pPr marL="377368" lvl="1" indent="-188684" algn="l">
              <a:lnSpc>
                <a:spcPts val="2272"/>
              </a:lnSpc>
              <a:buFont typeface="Arial"/>
              <a:buChar char="•"/>
            </a:pPr>
            <a:r>
              <a:rPr lang="en-US" sz="1747" spc="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Online was the only channel with growth, increasing slightly by $309K.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01405" y="7867650"/>
            <a:ext cx="6170074" cy="141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2"/>
              </a:lnSpc>
            </a:pPr>
            <a:r>
              <a:rPr lang="en-US" sz="1747" spc="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=&gt; Asia and the </a:t>
            </a:r>
            <a:r>
              <a:rPr lang="en-US" sz="1747" u="none" strike="noStrike" spc="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Online channel consistently showed positive growth.</a:t>
            </a:r>
          </a:p>
          <a:p>
            <a:pPr algn="l">
              <a:lnSpc>
                <a:spcPts val="2272"/>
              </a:lnSpc>
            </a:pPr>
            <a:r>
              <a:rPr lang="en-US" sz="1747" b="1" u="none" strike="noStrike" spc="34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Recommendation</a:t>
            </a:r>
            <a:r>
              <a:rPr lang="en-US" sz="1747" u="none" strike="noStrike" spc="34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Focus on these two areas for future expansion.</a:t>
            </a:r>
          </a:p>
          <a:p>
            <a:pPr algn="l">
              <a:lnSpc>
                <a:spcPts val="2272"/>
              </a:lnSpc>
            </a:pPr>
            <a:endParaRPr lang="en-US" sz="1747" u="none" strike="noStrike" spc="34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52138" y="8420100"/>
            <a:ext cx="7940859" cy="844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72"/>
              </a:lnSpc>
            </a:pPr>
            <a:r>
              <a:rPr lang="en-US" sz="1747" b="1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Monthly revenue growth trends </a:t>
            </a:r>
            <a:r>
              <a:rPr lang="en-US" sz="174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are similar across all products.</a:t>
            </a:r>
          </a:p>
          <a:p>
            <a:pPr algn="just">
              <a:lnSpc>
                <a:spcPts val="2272"/>
              </a:lnSpc>
            </a:pPr>
            <a:r>
              <a:rPr lang="en-US" sz="1747" b="1">
                <a:solidFill>
                  <a:srgbClr val="313730"/>
                </a:solidFill>
                <a:latin typeface="Muli Bold"/>
                <a:ea typeface="Muli Bold"/>
                <a:cs typeface="Muli Bold"/>
                <a:sym typeface="Muli Bold"/>
              </a:rPr>
              <a:t>Conclusion</a:t>
            </a:r>
            <a:r>
              <a:rPr lang="en-US" sz="1747">
                <a:solidFill>
                  <a:srgbClr val="313730"/>
                </a:solidFill>
                <a:latin typeface="Muli"/>
                <a:ea typeface="Muli"/>
                <a:cs typeface="Muli"/>
                <a:sym typeface="Muli"/>
              </a:rPr>
              <a:t>: The revenue decline was not caused by specific products.</a:t>
            </a:r>
          </a:p>
          <a:p>
            <a:pPr algn="just">
              <a:lnSpc>
                <a:spcPts val="2272"/>
              </a:lnSpc>
            </a:pPr>
            <a:endParaRPr lang="en-US" sz="1747">
              <a:solidFill>
                <a:srgbClr val="31373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2518</Words>
  <Application>Microsoft Office PowerPoint</Application>
  <PresentationFormat>Custom</PresentationFormat>
  <Paragraphs>228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Muli</vt:lpstr>
      <vt:lpstr>Calibri</vt:lpstr>
      <vt:lpstr>Muli Italics</vt:lpstr>
      <vt:lpstr>Muli Semi-Bold</vt:lpstr>
      <vt:lpstr>Aptos</vt:lpstr>
      <vt:lpstr>Muli Bold</vt:lpstr>
      <vt:lpstr>Arimo</vt:lpstr>
      <vt:lpstr>Muli Ultra-Bold Italics</vt:lpstr>
      <vt:lpstr>Arial</vt:lpstr>
      <vt:lpstr>Muli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Source: Microsoft Data Stories Gallery</dc:title>
  <cp:lastModifiedBy>Phan Long</cp:lastModifiedBy>
  <cp:revision>2</cp:revision>
  <dcterms:created xsi:type="dcterms:W3CDTF">2006-08-16T00:00:00Z</dcterms:created>
  <dcterms:modified xsi:type="dcterms:W3CDTF">2025-03-20T09:23:03Z</dcterms:modified>
  <dc:identifier>DAGh0Lb05TY</dc:identifier>
</cp:coreProperties>
</file>